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</p:sldIdLst>
  <p:sldSz cx="9144000" cy="6858000" type="screen4x3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imes New Roman" charset="0"/>
        <a:ea typeface="+mn-ea"/>
        <a:cs typeface="Times New Roman" charset="0"/>
      </a:defRPr>
    </a:lvl1pPr>
    <a:lvl2pPr marL="457200" algn="ctr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imes New Roman" charset="0"/>
        <a:ea typeface="+mn-ea"/>
        <a:cs typeface="Times New Roman" charset="0"/>
      </a:defRPr>
    </a:lvl2pPr>
    <a:lvl3pPr marL="914400" algn="ctr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imes New Roman" charset="0"/>
        <a:ea typeface="+mn-ea"/>
        <a:cs typeface="Times New Roman" charset="0"/>
      </a:defRPr>
    </a:lvl3pPr>
    <a:lvl4pPr marL="1371600" algn="ctr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imes New Roman" charset="0"/>
        <a:ea typeface="+mn-ea"/>
        <a:cs typeface="Times New Roman" charset="0"/>
      </a:defRPr>
    </a:lvl4pPr>
    <a:lvl5pPr marL="1828800" algn="ctr" rtl="0" fontAlgn="base">
      <a:spcBef>
        <a:spcPct val="0"/>
      </a:spcBef>
      <a:spcAft>
        <a:spcPct val="0"/>
      </a:spcAft>
      <a:defRPr sz="1600" kern="1200">
        <a:solidFill>
          <a:schemeClr val="tx1"/>
        </a:solidFill>
        <a:latin typeface="Times New Roman" charset="0"/>
        <a:ea typeface="+mn-ea"/>
        <a:cs typeface="Times New Roman" charset="0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Times New Roman" charset="0"/>
        <a:ea typeface="+mn-ea"/>
        <a:cs typeface="Times New Roman" charset="0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Times New Roman" charset="0"/>
        <a:ea typeface="+mn-ea"/>
        <a:cs typeface="Times New Roman" charset="0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Times New Roman" charset="0"/>
        <a:ea typeface="+mn-ea"/>
        <a:cs typeface="Times New Roman" charset="0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Times New Roman" charset="0"/>
        <a:ea typeface="+mn-ea"/>
        <a:cs typeface="Times New Roman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FF"/>
    <a:srgbClr val="FF3399"/>
    <a:srgbClr val="FFCCFF"/>
    <a:srgbClr val="CCE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250" autoAdjust="0"/>
    <p:restoredTop sz="90929"/>
  </p:normalViewPr>
  <p:slideViewPr>
    <p:cSldViewPr>
      <p:cViewPr varScale="1">
        <p:scale>
          <a:sx n="92" d="100"/>
          <a:sy n="92" d="100"/>
        </p:scale>
        <p:origin x="1128" y="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45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4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DC399023-C3CA-4ED2-9FDF-23E71169847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849763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Times New Roman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Times New Roman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Times New Roman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Times New Roman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Times New Roman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866310-572E-4FB4-9D7F-B1A97E508B2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77F6E44-8F1D-469F-B1C1-BE1B5308BD8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BF4D4B-57A5-42E3-81C4-B706812723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81030F-1ABB-45C2-93EC-E8559C957FD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C8A637-55C0-4CE7-B86E-99EE9E56156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EB4CAA-79A7-454C-8759-F274718527E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1CC8CD-FE58-43AF-BC42-1C35C699B98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34F606-851C-4E85-9273-7FD5755F278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33395D-F5AE-4A5A-862F-E40E85096E2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51B508-50AE-4E50-9528-DE2D42C227F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45E012-17F9-4815-B028-DF6F19D41D0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pull dir="ld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EC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729CA06-3D86-4F6C-952E-FA5C7DDEB7C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med">
    <p:pull dir="ld"/>
  </p:transition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B5F01C-1EAD-469B-AD57-30A7C954154D}" type="slidenum">
              <a:rPr lang="en-US"/>
              <a:pPr/>
              <a:t>1</a:t>
            </a:fld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2667000"/>
            <a:ext cx="7772400" cy="1981200"/>
          </a:xfrm>
        </p:spPr>
        <p:txBody>
          <a:bodyPr/>
          <a:lstStyle/>
          <a:p>
            <a:pPr algn="ctr" rtl="1">
              <a:buFontTx/>
              <a:buNone/>
            </a:pPr>
            <a:r>
              <a:rPr lang="ar-SA" sz="7000" b="1">
                <a:solidFill>
                  <a:schemeClr val="accent1"/>
                </a:solidFill>
              </a:rPr>
              <a:t>بسم الله الرحمن الرحيم</a:t>
            </a:r>
            <a:endParaRPr lang="en-US" sz="7000" b="1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1028555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75353-F6D1-4671-A396-1D422A94DEFF}" type="slidenum">
              <a:rPr lang="en-US"/>
              <a:pPr/>
              <a:t>10</a:t>
            </a:fld>
            <a:endParaRPr lang="en-US"/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304800"/>
            <a:ext cx="7772400" cy="762000"/>
          </a:xfrm>
        </p:spPr>
        <p:txBody>
          <a:bodyPr/>
          <a:lstStyle/>
          <a:p>
            <a:r>
              <a:rPr lang="ar-SA" sz="3600" b="1" dirty="0">
                <a:solidFill>
                  <a:srgbClr val="FF3399"/>
                </a:solidFill>
                <a:cs typeface="B Zar" panose="00000400000000000000" pitchFamily="2" charset="-78"/>
              </a:rPr>
              <a:t>مديريت اداري از ديدگاه هنري فايول</a:t>
            </a:r>
            <a:endParaRPr lang="en-US" sz="3600" b="1" dirty="0">
              <a:solidFill>
                <a:srgbClr val="FF3399"/>
              </a:solidFill>
              <a:cs typeface="B Zar" panose="00000400000000000000" pitchFamily="2" charset="-78"/>
            </a:endParaRP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فايول عوامل مديريت را مترادف وظايف مدير يعني طراحي ، سازماندهي ، رهبري ، هماهنگي و نظارت مي داند . او معتقد است در هر سازمان با توجه شرايط و وظايف آن سازمان اصولي از مديريت حاكم است . فايول اصول زير را تحت عنوان اصول مديريت پيشنهاد كرده است </a:t>
            </a:r>
            <a:r>
              <a:rPr lang="en-US" dirty="0" smtClean="0">
                <a:cs typeface="B Zar" panose="00000400000000000000" pitchFamily="2" charset="-78"/>
              </a:rPr>
              <a:t>:</a:t>
            </a:r>
            <a:endParaRPr lang="fa-IR" dirty="0">
              <a:cs typeface="B Zar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114490409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CAE5C-8A0F-445F-9A19-3F0D037C4CD5}" type="slidenum">
              <a:rPr lang="en-US"/>
              <a:pPr/>
              <a:t>11</a:t>
            </a:fld>
            <a:endParaRPr lang="en-US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876800" y="1752600"/>
            <a:ext cx="3810000" cy="4648200"/>
          </a:xfrm>
        </p:spPr>
        <p:txBody>
          <a:bodyPr/>
          <a:lstStyle/>
          <a:p>
            <a:pPr algn="r" rtl="1">
              <a:lnSpc>
                <a:spcPct val="90000"/>
              </a:lnSpc>
              <a:buFontTx/>
              <a:buNone/>
            </a:pPr>
            <a:r>
              <a:rPr lang="ar-SA" b="1" dirty="0">
                <a:cs typeface="B Zar" panose="00000400000000000000" pitchFamily="2" charset="-78"/>
              </a:rPr>
              <a:t>1</a:t>
            </a:r>
            <a:r>
              <a:rPr lang="ar-SA" dirty="0">
                <a:cs typeface="B Zar" panose="00000400000000000000" pitchFamily="2" charset="-78"/>
              </a:rPr>
              <a:t>.      اصل تقسيم كار </a:t>
            </a:r>
            <a:endParaRPr lang="ar-SA" dirty="0"/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2.      اصل اختيار و مسئوليت </a:t>
            </a:r>
            <a:endParaRPr lang="ar-SA" dirty="0"/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3.      اصل انضباط </a:t>
            </a:r>
            <a:endParaRPr lang="ar-SA" dirty="0"/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4.      اصل سلسه مراتب </a:t>
            </a:r>
            <a:endParaRPr lang="ar-SA" dirty="0"/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5.      اصل نظم </a:t>
            </a:r>
            <a:endParaRPr lang="ar-SA" dirty="0"/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6.      اصل مساوات </a:t>
            </a:r>
            <a:endParaRPr lang="ar-SA" dirty="0"/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7.      اصل ثبات تصدي در مشاغل</a:t>
            </a:r>
          </a:p>
        </p:txBody>
      </p:sp>
      <p:sp>
        <p:nvSpPr>
          <p:cNvPr id="16389" name="Rectangle 5"/>
          <p:cNvSpPr>
            <a:spLocks noChangeArrowheads="1"/>
          </p:cNvSpPr>
          <p:nvPr/>
        </p:nvSpPr>
        <p:spPr bwMode="auto">
          <a:xfrm>
            <a:off x="1567975" y="533400"/>
            <a:ext cx="5974714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3200" b="1" dirty="0">
                <a:solidFill>
                  <a:srgbClr val="FF3399"/>
                </a:solidFill>
                <a:cs typeface="B Zar" panose="00000400000000000000" pitchFamily="2" charset="-78"/>
              </a:rPr>
              <a:t>چهارده اصول مديريت از ديدگاه فايول</a:t>
            </a:r>
            <a:endParaRPr lang="en-US" sz="3200" b="1" dirty="0">
              <a:solidFill>
                <a:srgbClr val="FF3399"/>
              </a:solidFill>
              <a:cs typeface="B Zar" panose="00000400000000000000" pitchFamily="2" charset="-78"/>
            </a:endParaRPr>
          </a:p>
        </p:txBody>
      </p:sp>
      <p:sp>
        <p:nvSpPr>
          <p:cNvPr id="16390" name="Rectangle 6"/>
          <p:cNvSpPr>
            <a:spLocks noChangeArrowheads="1"/>
          </p:cNvSpPr>
          <p:nvPr/>
        </p:nvSpPr>
        <p:spPr bwMode="auto">
          <a:xfrm>
            <a:off x="0" y="1143000"/>
            <a:ext cx="4648200" cy="53168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algn="r" rtl="1">
              <a:lnSpc>
                <a:spcPct val="90000"/>
              </a:lnSpc>
              <a:spcBef>
                <a:spcPct val="50000"/>
              </a:spcBef>
            </a:pPr>
            <a:endParaRPr lang="fa-IR" sz="2800" dirty="0"/>
          </a:p>
          <a:p>
            <a:pPr marL="457200" indent="-457200" algn="r" rtl="1">
              <a:lnSpc>
                <a:spcPct val="90000"/>
              </a:lnSpc>
              <a:spcBef>
                <a:spcPct val="50000"/>
              </a:spcBef>
            </a:pPr>
            <a:r>
              <a:rPr lang="fa-IR" sz="2800" dirty="0">
                <a:cs typeface="B Zar" panose="00000400000000000000" pitchFamily="2" charset="-78"/>
              </a:rPr>
              <a:t>8.      </a:t>
            </a:r>
            <a:r>
              <a:rPr lang="ar-SA" sz="2800" dirty="0">
                <a:cs typeface="B Zar" panose="00000400000000000000" pitchFamily="2" charset="-78"/>
              </a:rPr>
              <a:t>اصل وحدت فرماندهي </a:t>
            </a:r>
            <a:endParaRPr lang="ar-SA" sz="2800" dirty="0"/>
          </a:p>
          <a:p>
            <a:pPr marL="457200" indent="-457200" algn="r" rtl="1">
              <a:lnSpc>
                <a:spcPct val="90000"/>
              </a:lnSpc>
              <a:spcBef>
                <a:spcPct val="50000"/>
              </a:spcBef>
            </a:pPr>
            <a:r>
              <a:rPr lang="ar-SA" sz="2800" dirty="0">
                <a:cs typeface="B Zar" panose="00000400000000000000" pitchFamily="2" charset="-78"/>
              </a:rPr>
              <a:t>9.      اصل وحدت مديريت </a:t>
            </a:r>
            <a:endParaRPr lang="ar-SA" sz="2800" dirty="0"/>
          </a:p>
          <a:p>
            <a:pPr marL="457200" indent="-457200" algn="r" rtl="1">
              <a:lnSpc>
                <a:spcPct val="90000"/>
              </a:lnSpc>
              <a:spcBef>
                <a:spcPct val="50000"/>
              </a:spcBef>
            </a:pPr>
            <a:r>
              <a:rPr lang="ar-SA" sz="2800" dirty="0">
                <a:cs typeface="B Zar" panose="00000400000000000000" pitchFamily="2" charset="-78"/>
              </a:rPr>
              <a:t>10.    اصل تقدم منافع عمومي   </a:t>
            </a:r>
          </a:p>
          <a:p>
            <a:pPr marL="457200" indent="-457200" algn="r" rtl="1">
              <a:lnSpc>
                <a:spcPct val="90000"/>
              </a:lnSpc>
              <a:spcBef>
                <a:spcPct val="50000"/>
              </a:spcBef>
            </a:pPr>
            <a:r>
              <a:rPr lang="ar-SA" sz="2800" dirty="0">
                <a:cs typeface="B Zar" panose="00000400000000000000" pitchFamily="2" charset="-78"/>
              </a:rPr>
              <a:t>           برمنابع فردي </a:t>
            </a:r>
            <a:endParaRPr lang="ar-SA" sz="2800" dirty="0"/>
          </a:p>
          <a:p>
            <a:pPr marL="457200" indent="-457200" algn="r" rtl="1">
              <a:lnSpc>
                <a:spcPct val="90000"/>
              </a:lnSpc>
              <a:spcBef>
                <a:spcPct val="50000"/>
              </a:spcBef>
            </a:pPr>
            <a:r>
              <a:rPr lang="ar-SA" sz="2800" dirty="0">
                <a:cs typeface="B Zar" panose="00000400000000000000" pitchFamily="2" charset="-78"/>
              </a:rPr>
              <a:t>11.     اصل پاداش كاركنان </a:t>
            </a:r>
            <a:endParaRPr lang="ar-SA" sz="2800" dirty="0"/>
          </a:p>
          <a:p>
            <a:pPr marL="457200" indent="-457200" algn="r" rtl="1">
              <a:lnSpc>
                <a:spcPct val="90000"/>
              </a:lnSpc>
              <a:spcBef>
                <a:spcPct val="50000"/>
              </a:spcBef>
            </a:pPr>
            <a:r>
              <a:rPr lang="ar-SA" sz="2800" dirty="0">
                <a:cs typeface="B Zar" panose="00000400000000000000" pitchFamily="2" charset="-78"/>
              </a:rPr>
              <a:t>12.     اصل تمركز </a:t>
            </a:r>
            <a:endParaRPr lang="ar-SA" sz="2800" dirty="0"/>
          </a:p>
          <a:p>
            <a:pPr marL="457200" indent="-457200" algn="r" rtl="1">
              <a:lnSpc>
                <a:spcPct val="90000"/>
              </a:lnSpc>
              <a:spcBef>
                <a:spcPct val="50000"/>
              </a:spcBef>
            </a:pPr>
            <a:r>
              <a:rPr lang="ar-SA" sz="2800" dirty="0">
                <a:cs typeface="B Zar" panose="00000400000000000000" pitchFamily="2" charset="-78"/>
              </a:rPr>
              <a:t>13.     اصل ابتكار </a:t>
            </a:r>
            <a:endParaRPr lang="ar-SA" sz="2800" dirty="0"/>
          </a:p>
          <a:p>
            <a:pPr marL="457200" indent="-457200" algn="r" rtl="1">
              <a:lnSpc>
                <a:spcPct val="90000"/>
              </a:lnSpc>
              <a:spcBef>
                <a:spcPct val="50000"/>
              </a:spcBef>
            </a:pPr>
            <a:r>
              <a:rPr lang="ar-SA" sz="2800" dirty="0">
                <a:cs typeface="B Zar" panose="00000400000000000000" pitchFamily="2" charset="-78"/>
              </a:rPr>
              <a:t>14.     اصل اتحاد و </a:t>
            </a:r>
            <a:r>
              <a:rPr lang="ar-SA" sz="2800" dirty="0" smtClean="0">
                <a:cs typeface="B Zar" panose="00000400000000000000" pitchFamily="2" charset="-78"/>
              </a:rPr>
              <a:t>مسئوليت</a:t>
            </a:r>
            <a:r>
              <a:rPr lang="fa-IR" sz="2800" dirty="0" smtClean="0">
                <a:cs typeface="B Zar" panose="00000400000000000000" pitchFamily="2" charset="-78"/>
              </a:rPr>
              <a:t> گروهی</a:t>
            </a:r>
            <a:r>
              <a:rPr lang="ar-SA" sz="2800" dirty="0" smtClean="0">
                <a:cs typeface="B Zar" panose="00000400000000000000" pitchFamily="2" charset="-78"/>
              </a:rPr>
              <a:t> </a:t>
            </a:r>
            <a:endParaRPr lang="ar-SA" sz="2800" dirty="0">
              <a:cs typeface="B Zar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645549161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47EBA-4EFF-450E-B211-540C2F3994F3}" type="slidenum">
              <a:rPr lang="en-US"/>
              <a:pPr/>
              <a:t>12</a:t>
            </a:fld>
            <a:endParaRPr lang="en-US"/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228600"/>
          </a:xfrm>
        </p:spPr>
        <p:txBody>
          <a:bodyPr/>
          <a:lstStyle/>
          <a:p>
            <a:r>
              <a:rPr lang="ar-SA" sz="3200" b="1" dirty="0">
                <a:solidFill>
                  <a:srgbClr val="FF3399"/>
                </a:solidFill>
                <a:cs typeface="B Zar" panose="00000400000000000000" pitchFamily="2" charset="-78"/>
              </a:rPr>
              <a:t>روابط انساني در مديريت</a:t>
            </a:r>
            <a:r>
              <a:rPr lang="en-US" sz="3200" b="1" dirty="0">
                <a:solidFill>
                  <a:srgbClr val="FF3399"/>
                </a:solidFill>
                <a:cs typeface="B Zar" panose="00000400000000000000" pitchFamily="2" charset="-78"/>
              </a:rPr>
              <a:t> </a:t>
            </a:r>
            <a:r>
              <a:rPr lang="en-US" sz="3200" b="1" dirty="0">
                <a:solidFill>
                  <a:srgbClr val="FF3399"/>
                </a:solidFill>
              </a:rPr>
              <a:t/>
            </a:r>
            <a:br>
              <a:rPr lang="en-US" sz="3200" b="1" dirty="0">
                <a:solidFill>
                  <a:srgbClr val="FF3399"/>
                </a:solidFill>
              </a:rPr>
            </a:br>
            <a:endParaRPr lang="en-US" sz="3200" b="1" dirty="0">
              <a:solidFill>
                <a:srgbClr val="FF3399"/>
              </a:solidFill>
            </a:endParaRP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914400"/>
            <a:ext cx="7772400" cy="5181600"/>
          </a:xfrm>
        </p:spPr>
        <p:txBody>
          <a:bodyPr/>
          <a:lstStyle/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دراوايل دهه1930 التون مايو و همكارانش از بنيانگذاران اين نهضت بودند .</a:t>
            </a:r>
            <a:endParaRPr lang="ar-SA" dirty="0"/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دراين نهضت روابط بين افراد كه درون سازمان و در واحد كاري به وجود مي آيد كانونهاي واقعي قدرت در سازمان به </a:t>
            </a:r>
            <a:r>
              <a:rPr lang="ar-SA" dirty="0" smtClean="0">
                <a:cs typeface="B Zar" panose="00000400000000000000" pitchFamily="2" charset="-78"/>
              </a:rPr>
              <a:t>شمار</a:t>
            </a:r>
            <a:r>
              <a:rPr lang="fa-IR" dirty="0" smtClean="0">
                <a:cs typeface="B Zar" panose="00000400000000000000" pitchFamily="2" charset="-78"/>
              </a:rPr>
              <a:t> </a:t>
            </a:r>
            <a:r>
              <a:rPr lang="ar-SA" dirty="0" smtClean="0">
                <a:cs typeface="B Zar" panose="00000400000000000000" pitchFamily="2" charset="-78"/>
              </a:rPr>
              <a:t>مي</a:t>
            </a:r>
            <a:r>
              <a:rPr lang="fa-IR" dirty="0" smtClean="0">
                <a:cs typeface="B Zar" panose="00000400000000000000" pitchFamily="2" charset="-78"/>
              </a:rPr>
              <a:t> </a:t>
            </a:r>
            <a:r>
              <a:rPr lang="ar-SA" dirty="0" smtClean="0">
                <a:cs typeface="B Zar" panose="00000400000000000000" pitchFamily="2" charset="-78"/>
              </a:rPr>
              <a:t>رود. </a:t>
            </a:r>
            <a:r>
              <a:rPr lang="ar-SA" dirty="0">
                <a:cs typeface="B Zar" panose="00000400000000000000" pitchFamily="2" charset="-78"/>
              </a:rPr>
              <a:t>مديريت در يك سازمان بايد </a:t>
            </a:r>
            <a:r>
              <a:rPr lang="ar-SA" dirty="0" smtClean="0">
                <a:cs typeface="B Zar" panose="00000400000000000000" pitchFamily="2" charset="-78"/>
              </a:rPr>
              <a:t>بيشترين </a:t>
            </a:r>
            <a:r>
              <a:rPr lang="ar-SA" dirty="0">
                <a:cs typeface="B Zar" panose="00000400000000000000" pitchFamily="2" charset="-78"/>
              </a:rPr>
              <a:t>توجه و مطالعه خود را روي روابط انساني </a:t>
            </a:r>
            <a:r>
              <a:rPr lang="ar-SA" dirty="0" smtClean="0">
                <a:cs typeface="B Zar" panose="00000400000000000000" pitchFamily="2" charset="-78"/>
              </a:rPr>
              <a:t>متمركزكند</a:t>
            </a:r>
            <a:r>
              <a:rPr lang="fa-IR" dirty="0" smtClean="0">
                <a:cs typeface="B Zar" panose="00000400000000000000" pitchFamily="2" charset="-78"/>
              </a:rPr>
              <a:t> </a:t>
            </a:r>
            <a:r>
              <a:rPr lang="ar-SA" dirty="0" smtClean="0">
                <a:cs typeface="B Zar" panose="00000400000000000000" pitchFamily="2" charset="-78"/>
              </a:rPr>
              <a:t>وسازمان </a:t>
            </a:r>
            <a:r>
              <a:rPr lang="ar-SA" dirty="0">
                <a:cs typeface="B Zar" panose="00000400000000000000" pitchFamily="2" charset="-78"/>
              </a:rPr>
              <a:t>مي </a:t>
            </a:r>
            <a:r>
              <a:rPr lang="ar-SA" dirty="0" smtClean="0">
                <a:cs typeface="B Zar" panose="00000400000000000000" pitchFamily="2" charset="-78"/>
              </a:rPr>
              <a:t>بايستي</a:t>
            </a:r>
            <a:r>
              <a:rPr lang="fa-IR" dirty="0" smtClean="0">
                <a:cs typeface="B Zar" panose="00000400000000000000" pitchFamily="2" charset="-78"/>
              </a:rPr>
              <a:t> </a:t>
            </a:r>
            <a:r>
              <a:rPr lang="ar-SA" dirty="0" smtClean="0">
                <a:cs typeface="B Zar" panose="00000400000000000000" pitchFamily="2" charset="-78"/>
              </a:rPr>
              <a:t>برمحور </a:t>
            </a:r>
            <a:r>
              <a:rPr lang="ar-SA" dirty="0">
                <a:cs typeface="B Zar" panose="00000400000000000000" pitchFamily="2" charset="-78"/>
              </a:rPr>
              <a:t>كاركنان شكل گيرد و به گرايشها و احساسات انسانها توجه شود.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6970843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DDFFA2-C70C-4D5D-859B-B10FD828BA8E}" type="slidenum">
              <a:rPr lang="en-US"/>
              <a:pPr/>
              <a:t>13</a:t>
            </a:fld>
            <a:endParaRPr lang="en-US"/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1066800" y="228600"/>
            <a:ext cx="7772400" cy="1143000"/>
          </a:xfrm>
        </p:spPr>
        <p:txBody>
          <a:bodyPr/>
          <a:lstStyle/>
          <a:p>
            <a:r>
              <a:rPr lang="fa-IR" sz="3600" b="1" dirty="0">
                <a:solidFill>
                  <a:srgbClr val="FF3399"/>
                </a:solidFill>
                <a:cs typeface="B Zar" panose="00000400000000000000" pitchFamily="2" charset="-78"/>
              </a:rPr>
              <a:t> </a:t>
            </a:r>
            <a:r>
              <a:rPr lang="fa-IR" sz="3600" b="1" dirty="0" smtClean="0">
                <a:solidFill>
                  <a:srgbClr val="FF3399"/>
                </a:solidFill>
                <a:cs typeface="B Zar" panose="00000400000000000000" pitchFamily="2" charset="-78"/>
              </a:rPr>
              <a:t>مک گریگور</a:t>
            </a:r>
            <a:r>
              <a:rPr lang="en-US" sz="3600" b="1" dirty="0" smtClean="0">
                <a:solidFill>
                  <a:srgbClr val="FF3399"/>
                </a:solidFill>
                <a:cs typeface="B Zar" panose="00000400000000000000" pitchFamily="2" charset="-78"/>
              </a:rPr>
              <a:t>X , Y</a:t>
            </a:r>
            <a:r>
              <a:rPr lang="fa-IR" sz="3600" b="1" dirty="0" smtClean="0">
                <a:solidFill>
                  <a:srgbClr val="FF3399"/>
                </a:solidFill>
                <a:cs typeface="B Zar" panose="00000400000000000000" pitchFamily="2" charset="-78"/>
              </a:rPr>
              <a:t>تئوری</a:t>
            </a:r>
            <a:endParaRPr lang="en-US" sz="3600" b="1" dirty="0">
              <a:solidFill>
                <a:srgbClr val="FF3399"/>
              </a:solidFill>
              <a:cs typeface="B Zar" panose="00000400000000000000" pitchFamily="2" charset="-78"/>
            </a:endParaRP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772400" cy="4495800"/>
          </a:xfrm>
        </p:spPr>
        <p:txBody>
          <a:bodyPr/>
          <a:lstStyle/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وي در رابطه با جنبه هاي انساني سازمان دو نظريه متضاد </a:t>
            </a:r>
            <a:r>
              <a:rPr lang="en-US" dirty="0">
                <a:cs typeface="B Zar" panose="00000400000000000000" pitchFamily="2" charset="-78"/>
              </a:rPr>
              <a:t>x</a:t>
            </a:r>
            <a:r>
              <a:rPr lang="ar-SA" dirty="0">
                <a:cs typeface="B Zar" panose="00000400000000000000" pitchFamily="2" charset="-78"/>
              </a:rPr>
              <a:t> و   </a:t>
            </a:r>
            <a:r>
              <a:rPr lang="en-US" dirty="0">
                <a:cs typeface="B Zar" panose="00000400000000000000" pitchFamily="2" charset="-78"/>
              </a:rPr>
              <a:t>y</a:t>
            </a:r>
            <a:r>
              <a:rPr lang="ar-SA" dirty="0">
                <a:cs typeface="B Zar" panose="00000400000000000000" pitchFamily="2" charset="-78"/>
              </a:rPr>
              <a:t> را مطرح مي سازد . </a:t>
            </a:r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 طبق نظريه </a:t>
            </a:r>
            <a:r>
              <a:rPr lang="en-US" dirty="0">
                <a:cs typeface="B Zar" panose="00000400000000000000" pitchFamily="2" charset="-78"/>
              </a:rPr>
              <a:t>X</a:t>
            </a:r>
            <a:r>
              <a:rPr lang="ar-SA" dirty="0">
                <a:cs typeface="B Zar" panose="00000400000000000000" pitchFamily="2" charset="-78"/>
              </a:rPr>
              <a:t> انسان موجودي تنبل است كه همواره امنيت و راحتي را طلب مي كند و لازم است دائما تحت كنترل باشد.  </a:t>
            </a:r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بر اساس نظريه </a:t>
            </a:r>
            <a:r>
              <a:rPr lang="en-US" dirty="0">
                <a:cs typeface="B Zar" panose="00000400000000000000" pitchFamily="2" charset="-78"/>
              </a:rPr>
              <a:t>Y</a:t>
            </a:r>
            <a:r>
              <a:rPr lang="ar-SA" dirty="0">
                <a:cs typeface="B Zar" panose="00000400000000000000" pitchFamily="2" charset="-78"/>
              </a:rPr>
              <a:t>  انسان خواهان ياد گيري و خود سازي است و كار را يك فعاليت طبيعي مي داند مديريت  فقط بايد شرايط كار را براي وي فراهم كند.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2356612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46DF9D-49D6-45ED-A65B-3BF1FD4FFB81}" type="slidenum">
              <a:rPr lang="en-US"/>
              <a:pPr/>
              <a:t>14</a:t>
            </a:fld>
            <a:endParaRPr lang="en-US"/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2133600" y="4725988"/>
            <a:ext cx="4572000" cy="762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ar-SA" sz="2800" dirty="0">
                <a:cs typeface="B Zar" panose="00000400000000000000" pitchFamily="2" charset="-78"/>
              </a:rPr>
              <a:t>نيازهاي </a:t>
            </a:r>
            <a:r>
              <a:rPr lang="fa-IR" sz="2800" dirty="0" smtClean="0">
                <a:cs typeface="B Zar" panose="00000400000000000000" pitchFamily="2" charset="-78"/>
              </a:rPr>
              <a:t>فیزیولوژیک</a:t>
            </a:r>
            <a:r>
              <a:rPr lang="ar-SA" sz="2800" dirty="0" smtClean="0">
                <a:cs typeface="B Zar" panose="00000400000000000000" pitchFamily="2" charset="-78"/>
              </a:rPr>
              <a:t> (</a:t>
            </a:r>
            <a:r>
              <a:rPr lang="fa-IR" sz="2800" dirty="0" smtClean="0">
                <a:cs typeface="B Zar" panose="00000400000000000000" pitchFamily="2" charset="-78"/>
              </a:rPr>
              <a:t>زیستی</a:t>
            </a:r>
            <a:r>
              <a:rPr lang="ar-SA" sz="2800" dirty="0" smtClean="0">
                <a:cs typeface="B Zar" panose="00000400000000000000" pitchFamily="2" charset="-78"/>
              </a:rPr>
              <a:t> </a:t>
            </a:r>
            <a:r>
              <a:rPr lang="ar-SA" sz="2800" dirty="0">
                <a:cs typeface="B Zar" panose="00000400000000000000" pitchFamily="2" charset="-78"/>
              </a:rPr>
              <a:t>)</a:t>
            </a:r>
            <a:endParaRPr lang="en-US" sz="2800" dirty="0">
              <a:cs typeface="B Zar" panose="00000400000000000000" pitchFamily="2" charset="-78"/>
            </a:endParaRPr>
          </a:p>
        </p:txBody>
      </p:sp>
      <p:sp>
        <p:nvSpPr>
          <p:cNvPr id="20485" name="Rectangle 5"/>
          <p:cNvSpPr>
            <a:spLocks noChangeArrowheads="1"/>
          </p:cNvSpPr>
          <p:nvPr/>
        </p:nvSpPr>
        <p:spPr bwMode="auto">
          <a:xfrm>
            <a:off x="3124200" y="1677988"/>
            <a:ext cx="2743200" cy="762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fa-IR" sz="2800" dirty="0" smtClean="0">
                <a:cs typeface="B Zar" panose="00000400000000000000" pitchFamily="2" charset="-78"/>
              </a:rPr>
              <a:t>خود شکوفایی</a:t>
            </a:r>
            <a:endParaRPr lang="en-US" sz="2800" dirty="0">
              <a:cs typeface="B Zar" panose="00000400000000000000" pitchFamily="2" charset="-78"/>
            </a:endParaRPr>
          </a:p>
        </p:txBody>
      </p:sp>
      <p:sp>
        <p:nvSpPr>
          <p:cNvPr id="20486" name="Rectangle 6"/>
          <p:cNvSpPr>
            <a:spLocks noChangeArrowheads="1"/>
          </p:cNvSpPr>
          <p:nvPr/>
        </p:nvSpPr>
        <p:spPr bwMode="auto">
          <a:xfrm>
            <a:off x="2743200" y="2425339"/>
            <a:ext cx="3429000" cy="762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fa-IR" sz="2800" dirty="0" smtClean="0">
                <a:cs typeface="B Zar" panose="00000400000000000000" pitchFamily="2" charset="-78"/>
              </a:rPr>
              <a:t>نیازقدر ومنزلت</a:t>
            </a:r>
            <a:endParaRPr lang="en-US" sz="2800" dirty="0">
              <a:cs typeface="B Zar" panose="00000400000000000000" pitchFamily="2" charset="-78"/>
            </a:endParaRPr>
          </a:p>
        </p:txBody>
      </p:sp>
      <p:sp>
        <p:nvSpPr>
          <p:cNvPr id="20487" name="Rectangle 7"/>
          <p:cNvSpPr>
            <a:spLocks noChangeArrowheads="1"/>
          </p:cNvSpPr>
          <p:nvPr/>
        </p:nvSpPr>
        <p:spPr bwMode="auto">
          <a:xfrm>
            <a:off x="2590800" y="3201988"/>
            <a:ext cx="3733800" cy="762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fa-IR" sz="2800" dirty="0" smtClean="0">
                <a:cs typeface="B Zar" panose="00000400000000000000" pitchFamily="2" charset="-78"/>
              </a:rPr>
              <a:t>نیاز اجتماعی(نیازمحبت)</a:t>
            </a:r>
            <a:endParaRPr lang="en-US" sz="2800" dirty="0">
              <a:cs typeface="B Zar" panose="00000400000000000000" pitchFamily="2" charset="-78"/>
            </a:endParaRPr>
          </a:p>
        </p:txBody>
      </p:sp>
      <p:sp>
        <p:nvSpPr>
          <p:cNvPr id="20488" name="Rectangle 8"/>
          <p:cNvSpPr>
            <a:spLocks noChangeArrowheads="1"/>
          </p:cNvSpPr>
          <p:nvPr/>
        </p:nvSpPr>
        <p:spPr bwMode="auto">
          <a:xfrm>
            <a:off x="2438400" y="3963988"/>
            <a:ext cx="4038600" cy="762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fa-IR" sz="2800" dirty="0" smtClean="0">
                <a:cs typeface="B Zar" panose="00000400000000000000" pitchFamily="2" charset="-78"/>
              </a:rPr>
              <a:t>نیازهای </a:t>
            </a:r>
            <a:r>
              <a:rPr lang="ar-SA" sz="2800" dirty="0" smtClean="0">
                <a:cs typeface="B Zar" panose="00000400000000000000" pitchFamily="2" charset="-78"/>
              </a:rPr>
              <a:t>ايمني</a:t>
            </a:r>
            <a:endParaRPr lang="en-US" sz="2800" dirty="0">
              <a:cs typeface="B Zar" panose="00000400000000000000" pitchFamily="2" charset="-78"/>
            </a:endParaRPr>
          </a:p>
        </p:txBody>
      </p:sp>
      <p:sp>
        <p:nvSpPr>
          <p:cNvPr id="20490" name="Rectangle 10"/>
          <p:cNvSpPr>
            <a:spLocks noChangeArrowheads="1"/>
          </p:cNvSpPr>
          <p:nvPr/>
        </p:nvSpPr>
        <p:spPr bwMode="auto">
          <a:xfrm>
            <a:off x="2312267" y="0"/>
            <a:ext cx="4548040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rtl="1"/>
            <a:r>
              <a:rPr lang="ar-SA" sz="3600" b="1" dirty="0">
                <a:solidFill>
                  <a:srgbClr val="FF3399"/>
                </a:solidFill>
                <a:cs typeface="B Zar" panose="00000400000000000000" pitchFamily="2" charset="-78"/>
              </a:rPr>
              <a:t>سلسله مراتب نيازهاي انسان</a:t>
            </a:r>
          </a:p>
          <a:p>
            <a:pPr rtl="1"/>
            <a:r>
              <a:rPr lang="ar-SA" sz="3600" b="1" dirty="0">
                <a:solidFill>
                  <a:srgbClr val="FF3399"/>
                </a:solidFill>
                <a:cs typeface="B Zar" panose="00000400000000000000" pitchFamily="2" charset="-78"/>
              </a:rPr>
              <a:t> از ديدگاه </a:t>
            </a:r>
            <a:r>
              <a:rPr lang="ar-SA" sz="3600" b="1" dirty="0" smtClean="0">
                <a:solidFill>
                  <a:srgbClr val="FF3399"/>
                </a:solidFill>
                <a:cs typeface="B Zar" panose="00000400000000000000" pitchFamily="2" charset="-78"/>
              </a:rPr>
              <a:t>م</a:t>
            </a:r>
            <a:r>
              <a:rPr lang="fa-IR" sz="3600" b="1" dirty="0" smtClean="0">
                <a:solidFill>
                  <a:srgbClr val="FF3399"/>
                </a:solidFill>
                <a:cs typeface="B Zar" panose="00000400000000000000" pitchFamily="2" charset="-78"/>
              </a:rPr>
              <a:t>از</a:t>
            </a:r>
            <a:r>
              <a:rPr lang="ar-SA" sz="3600" b="1" dirty="0" smtClean="0">
                <a:solidFill>
                  <a:srgbClr val="FF3399"/>
                </a:solidFill>
                <a:cs typeface="B Zar" panose="00000400000000000000" pitchFamily="2" charset="-78"/>
              </a:rPr>
              <a:t>لو</a:t>
            </a:r>
            <a:endParaRPr lang="en-US" sz="3600" b="1" dirty="0">
              <a:solidFill>
                <a:srgbClr val="FF3399"/>
              </a:solidFill>
              <a:cs typeface="B Zar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990282970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a-IR" b="1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  <a:t>ویژگی های تئوری مازلو</a:t>
            </a:r>
            <a:r>
              <a:rPr lang="en-US" b="1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  <a:t/>
            </a:r>
            <a:br>
              <a:rPr lang="en-US" b="1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</a:br>
            <a:endParaRPr lang="en-US" dirty="0">
              <a:solidFill>
                <a:srgbClr val="FF3399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1- حالت سلسله مراتبی بودن نیازها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2- برآورده شدن نسبی نیاز زیرین جهت بروز نیاز بعدی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3- برانگیخته نشدن نیازهای برآورده شده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4- اثر نامطلوب آورده نشدن نیازها بر سلامت فکر و . . .</a:t>
            </a:r>
            <a:endParaRPr lang="en-US" altLang="en-US" dirty="0" smtClean="0">
              <a:latin typeface="Monotype Corsiva" panose="03010101010201010101" pitchFamily="66" charset="0"/>
              <a:cs typeface="B Zar" panose="00000400000000000000" pitchFamily="2" charset="-78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1030F-1ABB-45C2-93EC-E8559C957FD2}" type="slidenum">
              <a:rPr lang="en-US" smtClean="0"/>
              <a:pPr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0335616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B42B6C-E7E5-4E25-959A-BA807F1DB980}" type="slidenum">
              <a:rPr lang="en-US"/>
              <a:pPr/>
              <a:t>16</a:t>
            </a:fld>
            <a:endParaRPr lang="en-US"/>
          </a:p>
        </p:txBody>
      </p:sp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752600"/>
          </a:xfrm>
        </p:spPr>
        <p:txBody>
          <a:bodyPr/>
          <a:lstStyle/>
          <a:p>
            <a:r>
              <a:rPr lang="ar-SA" sz="3600" b="1" dirty="0" smtClean="0">
                <a:solidFill>
                  <a:srgbClr val="FF3399"/>
                </a:solidFill>
                <a:cs typeface="B Zar" panose="00000400000000000000" pitchFamily="2" charset="-78"/>
              </a:rPr>
              <a:t>رفتار </a:t>
            </a:r>
            <a:r>
              <a:rPr lang="ar-SA" sz="3600" b="1" dirty="0">
                <a:solidFill>
                  <a:srgbClr val="FF3399"/>
                </a:solidFill>
                <a:cs typeface="B Zar" panose="00000400000000000000" pitchFamily="2" charset="-78"/>
              </a:rPr>
              <a:t>سازماني </a:t>
            </a:r>
            <a:r>
              <a:rPr lang="ar-SA" sz="3600" b="1" dirty="0">
                <a:solidFill>
                  <a:srgbClr val="FF3399"/>
                </a:solidFill>
              </a:rPr>
              <a:t/>
            </a:r>
            <a:br>
              <a:rPr lang="ar-SA" sz="3600" b="1" dirty="0">
                <a:solidFill>
                  <a:srgbClr val="FF3399"/>
                </a:solidFill>
              </a:rPr>
            </a:br>
            <a:endParaRPr lang="en-US" sz="3600" b="1" dirty="0">
              <a:solidFill>
                <a:srgbClr val="FF3399"/>
              </a:solidFill>
            </a:endParaRP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772400" cy="5105400"/>
          </a:xfrm>
        </p:spPr>
        <p:txBody>
          <a:bodyPr/>
          <a:lstStyle/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رشته </a:t>
            </a:r>
            <a:r>
              <a:rPr lang="fa-IR" altLang="en-US" dirty="0">
                <a:latin typeface="Monotype Corsiva" panose="03010101010201010101" pitchFamily="66" charset="0"/>
                <a:cs typeface="B Zar" panose="00000400000000000000" pitchFamily="2" charset="-78"/>
              </a:rPr>
              <a:t>ای از مطالعات است که </a:t>
            </a: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تأثیر افراد ، گروه ها و ساختار سازمانی را بر رفتار کارکنان در سازمان </a:t>
            </a:r>
            <a:r>
              <a:rPr lang="fa-IR" altLang="en-US" dirty="0">
                <a:latin typeface="Monotype Corsiva" panose="03010101010201010101" pitchFamily="66" charset="0"/>
                <a:cs typeface="B Zar" panose="00000400000000000000" pitchFamily="2" charset="-78"/>
              </a:rPr>
              <a:t>ها مورد مطالعه قرار می </a:t>
            </a: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دهدو هدف آن دستیابی به اهداف انسانی سازمانی واجتماعی با ایجا د روابط بهتر است.</a:t>
            </a:r>
          </a:p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fa-IR" altLang="en-US" dirty="0" smtClean="0">
                <a:solidFill>
                  <a:srgbClr val="FF3399"/>
                </a:solidFill>
                <a:latin typeface="Monotype Corsiva" panose="03010101010201010101" pitchFamily="66" charset="0"/>
                <a:cs typeface="B Zar" panose="00000400000000000000" pitchFamily="2" charset="-78"/>
              </a:rPr>
              <a:t>ارکان اساسی سازمان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چهار رکن اساسی لحاظ شده است 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 1- نهادهای اجتماعی 2- هدفمند بودن 3- ساختار آگاهانه داشتن 4- داشتن مرزهای مشخص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endParaRPr lang="fa-IR" altLang="en-US" dirty="0" smtClean="0">
              <a:latin typeface="Monotype Corsiva" panose="03010101010201010101" pitchFamily="66" charset="0"/>
              <a:cs typeface="B Zar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419638798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81001"/>
            <a:ext cx="7772400" cy="685799"/>
          </a:xfrm>
        </p:spPr>
        <p:txBody>
          <a:bodyPr/>
          <a:lstStyle/>
          <a:p>
            <a:r>
              <a:rPr lang="fa-IR" altLang="en-US" dirty="0">
                <a:solidFill>
                  <a:srgbClr val="FF3399"/>
                </a:solidFill>
                <a:latin typeface="Monotype Corsiva" panose="03010101010201010101" pitchFamily="66" charset="0"/>
                <a:cs typeface="B Zar" panose="00000400000000000000" pitchFamily="2" charset="-78"/>
              </a:rPr>
              <a:t>سه پایه اصلی رفتار سازمانی</a:t>
            </a:r>
            <a:br>
              <a:rPr lang="fa-IR" altLang="en-US" dirty="0">
                <a:solidFill>
                  <a:srgbClr val="FF3399"/>
                </a:solidFill>
                <a:latin typeface="Monotype Corsiva" panose="03010101010201010101" pitchFamily="66" charset="0"/>
                <a:cs typeface="B Zar" panose="00000400000000000000" pitchFamily="2" charset="-78"/>
              </a:rPr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762000"/>
            <a:ext cx="6400800" cy="5486400"/>
          </a:xfrm>
        </p:spPr>
        <p:txBody>
          <a:bodyPr/>
          <a:lstStyle/>
          <a:p>
            <a:pPr algn="r">
              <a:spcBef>
                <a:spcPct val="50000"/>
              </a:spcBef>
            </a:pPr>
            <a:r>
              <a:rPr lang="fa-IR" altLang="en-US" dirty="0" smtClean="0">
                <a:latin typeface="Monotype Corsiva" panose="03010101010201010101" pitchFamily="66" charset="0"/>
                <a:cs typeface="B Zar" panose="00000400000000000000" pitchFamily="2" charset="-78"/>
              </a:rPr>
              <a:t>فرد،گروه </a:t>
            </a:r>
            <a:r>
              <a:rPr lang="fa-IR" altLang="en-US" dirty="0">
                <a:latin typeface="Monotype Corsiva" panose="03010101010201010101" pitchFamily="66" charset="0"/>
                <a:cs typeface="B Zar" panose="00000400000000000000" pitchFamily="2" charset="-78"/>
              </a:rPr>
              <a:t>، سازمان</a:t>
            </a:r>
          </a:p>
          <a:p>
            <a:pPr algn="r">
              <a:spcBef>
                <a:spcPct val="50000"/>
              </a:spcBef>
            </a:pPr>
            <a:r>
              <a:rPr lang="fa-IR" altLang="en-US" dirty="0">
                <a:latin typeface="Monotype Corsiva" panose="03010101010201010101" pitchFamily="66" charset="0"/>
                <a:cs typeface="B Zar" panose="00000400000000000000" pitchFamily="2" charset="-78"/>
              </a:rPr>
              <a:t>هرسه عامل فوق برای دانش رفتار سازمانی اساسی هستند</a:t>
            </a:r>
          </a:p>
          <a:p>
            <a:r>
              <a:rPr lang="fa-IR" dirty="0">
                <a:solidFill>
                  <a:srgbClr val="FF3399"/>
                </a:solidFill>
              </a:rPr>
              <a:t>عوامل تشکیل دهنده ماهیت رفتار </a:t>
            </a:r>
            <a:r>
              <a:rPr lang="fa-IR" dirty="0" smtClean="0">
                <a:solidFill>
                  <a:srgbClr val="FF3399"/>
                </a:solidFill>
              </a:rPr>
              <a:t>سازمانی</a:t>
            </a:r>
          </a:p>
          <a:p>
            <a:pPr algn="r"/>
            <a:r>
              <a:rPr lang="fa-IR" dirty="0">
                <a:cs typeface="B Zar" panose="00000400000000000000" pitchFamily="2" charset="-78"/>
              </a:rPr>
              <a:t>دانش وآگاهی</a:t>
            </a:r>
          </a:p>
          <a:p>
            <a:pPr algn="r"/>
            <a:r>
              <a:rPr lang="fa-IR" dirty="0">
                <a:cs typeface="B Zar" panose="00000400000000000000" pitchFamily="2" charset="-78"/>
              </a:rPr>
              <a:t>اراده</a:t>
            </a:r>
          </a:p>
          <a:p>
            <a:pPr algn="r"/>
            <a:r>
              <a:rPr lang="fa-IR" dirty="0">
                <a:cs typeface="B Zar" panose="00000400000000000000" pitchFamily="2" charset="-78"/>
              </a:rPr>
              <a:t>فطرت انسان</a:t>
            </a:r>
          </a:p>
          <a:p>
            <a:pPr algn="r"/>
            <a:r>
              <a:rPr lang="fa-IR" dirty="0">
                <a:cs typeface="B Zar" panose="00000400000000000000" pitchFamily="2" charset="-78"/>
              </a:rPr>
              <a:t>عوامل ناخودآگاه</a:t>
            </a:r>
          </a:p>
          <a:p>
            <a:pPr algn="r"/>
            <a:r>
              <a:rPr lang="fa-IR" dirty="0">
                <a:cs typeface="B Zar" panose="00000400000000000000" pitchFamily="2" charset="-78"/>
              </a:rPr>
              <a:t>رفتار بهنجار ونابهنجار</a:t>
            </a:r>
            <a:endParaRPr lang="en-US" dirty="0">
              <a:cs typeface="B Zar" panose="00000400000000000000" pitchFamily="2" charset="-78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66310-572E-4FB4-9D7F-B1A97E508B24}" type="slidenum">
              <a:rPr lang="en-US" smtClean="0"/>
              <a:pPr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071614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603D4-EC35-46E7-9BBA-9393A0157DC9}" type="slidenum">
              <a:rPr lang="en-US"/>
              <a:pPr/>
              <a:t>18</a:t>
            </a:fld>
            <a:endParaRPr lang="en-US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533400"/>
          </a:xfrm>
        </p:spPr>
        <p:txBody>
          <a:bodyPr/>
          <a:lstStyle/>
          <a:p>
            <a:r>
              <a:rPr lang="ar-SA" sz="3200" b="1" dirty="0">
                <a:solidFill>
                  <a:srgbClr val="FF3399"/>
                </a:solidFill>
                <a:cs typeface="B Zar" panose="00000400000000000000" pitchFamily="2" charset="-78"/>
              </a:rPr>
              <a:t>ويژگيهاي رفتاري مدير سازمان ورزشي</a:t>
            </a:r>
            <a:endParaRPr lang="en-US" sz="3200" b="1" dirty="0">
              <a:solidFill>
                <a:srgbClr val="FF3399"/>
              </a:solidFill>
              <a:cs typeface="B Zar" panose="00000400000000000000" pitchFamily="2" charset="-78"/>
            </a:endParaRP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066800"/>
            <a:ext cx="7772400" cy="5029200"/>
          </a:xfrm>
        </p:spPr>
        <p:txBody>
          <a:bodyPr/>
          <a:lstStyle/>
          <a:p>
            <a:pPr algn="just" rtl="1">
              <a:buFontTx/>
              <a:buNone/>
            </a:pPr>
            <a:r>
              <a:rPr lang="ar-SA" sz="2400" dirty="0">
                <a:cs typeface="B Zar" panose="00000400000000000000" pitchFamily="2" charset="-78"/>
              </a:rPr>
              <a:t>مدير سازمان ورزشي بايد 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 به طور دقيق اهداف سازمان خود را بشناسد 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 اطلاع از رفتار سازماني براي آنان ضروري است 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در صورت نياز ديگران به كمك ، مدير بايد بدون تامل به مساعدت و ياري آنها اقدام نمايد. </a:t>
            </a:r>
            <a:endParaRPr lang="ar-SA" sz="2400" dirty="0"/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مدير نبايد خود رااز سايرين جدا بداند 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 توجه به تنوع وظايف و امور محوله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  ايجاد انگيزه مناسب براي انجام وظايف </a:t>
            </a:r>
          </a:p>
          <a:p>
            <a:pPr algn="r" rtl="1"/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25260816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9098E0-2D80-41D4-9ED5-3B2075240643}" type="slidenum">
              <a:rPr lang="en-US"/>
              <a:pPr/>
              <a:t>19</a:t>
            </a:fld>
            <a:endParaRPr lang="en-US"/>
          </a:p>
        </p:txBody>
      </p:sp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7772400" cy="609600"/>
          </a:xfrm>
        </p:spPr>
        <p:txBody>
          <a:bodyPr/>
          <a:lstStyle/>
          <a:p>
            <a:r>
              <a:rPr lang="ar-SA" sz="2800" b="1" dirty="0">
                <a:solidFill>
                  <a:srgbClr val="FF3399"/>
                </a:solidFill>
                <a:cs typeface="B Zar" panose="00000400000000000000" pitchFamily="2" charset="-78"/>
              </a:rPr>
              <a:t>انواع سازمان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143000"/>
            <a:ext cx="8382000" cy="4953000"/>
          </a:xfrm>
        </p:spPr>
        <p:txBody>
          <a:bodyPr/>
          <a:lstStyle/>
          <a:p>
            <a:pPr marL="609600" indent="-609600" algn="just" rtl="1">
              <a:buFontTx/>
              <a:buAutoNum type="arabicPeriod"/>
            </a:pPr>
            <a:r>
              <a:rPr lang="ar-SA" b="1" dirty="0">
                <a:solidFill>
                  <a:schemeClr val="accent1"/>
                </a:solidFill>
                <a:cs typeface="B Zar" panose="00000400000000000000" pitchFamily="2" charset="-78"/>
              </a:rPr>
              <a:t>سازمان برحسب روابط حاكم بر آن </a:t>
            </a:r>
          </a:p>
          <a:p>
            <a:pPr marL="609600" indent="-609600" algn="just" rtl="1">
              <a:buFontTx/>
              <a:buNone/>
            </a:pPr>
            <a:r>
              <a:rPr lang="ar-SA" b="1" dirty="0">
                <a:solidFill>
                  <a:srgbClr val="FF66FF"/>
                </a:solidFill>
                <a:cs typeface="B Zar" panose="00000400000000000000" pitchFamily="2" charset="-78"/>
              </a:rPr>
              <a:t>سازمان رسمي</a:t>
            </a:r>
            <a:r>
              <a:rPr lang="ar-SA" dirty="0">
                <a:cs typeface="B Zar" panose="00000400000000000000" pitchFamily="2" charset="-78"/>
              </a:rPr>
              <a:t> </a:t>
            </a:r>
            <a:r>
              <a:rPr lang="fa-IR" dirty="0" smtClean="0">
                <a:cs typeface="B Zar" panose="00000400000000000000" pitchFamily="2" charset="-78"/>
              </a:rPr>
              <a:t>:</a:t>
            </a:r>
          </a:p>
          <a:p>
            <a:pPr marL="609600" indent="-609600" algn="just" rtl="1">
              <a:buFontTx/>
              <a:buNone/>
            </a:pPr>
            <a:r>
              <a:rPr lang="ar-SA" dirty="0" smtClean="0">
                <a:cs typeface="B Zar" panose="00000400000000000000" pitchFamily="2" charset="-78"/>
              </a:rPr>
              <a:t> </a:t>
            </a:r>
            <a:r>
              <a:rPr lang="ar-SA" dirty="0">
                <a:cs typeface="B Zar" panose="00000400000000000000" pitchFamily="2" charset="-78"/>
              </a:rPr>
              <a:t>سازمان رسمي در واقع تشكيلات رسمي سازمان است كه با پيش بيني دقيق ساختار فعاليتها و بر اساس هدف خاصي شكل گرفته و در آن حدود و ظايف ، اختيارات و سلسه مراتب سازماني تعيين شده است .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510867689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AEFCA7-DDBD-4E7B-93CF-C9DFF58CDE34}" type="slidenum">
              <a:rPr lang="en-US"/>
              <a:pPr/>
              <a:t>2</a:t>
            </a:fld>
            <a:endParaRPr lang="en-US"/>
          </a:p>
        </p:txBody>
      </p:sp>
      <p:sp>
        <p:nvSpPr>
          <p:cNvPr id="6148" name="Oval 4"/>
          <p:cNvSpPr>
            <a:spLocks noChangeArrowheads="1"/>
          </p:cNvSpPr>
          <p:nvPr/>
        </p:nvSpPr>
        <p:spPr bwMode="auto">
          <a:xfrm>
            <a:off x="990600" y="533400"/>
            <a:ext cx="7086600" cy="19050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r>
              <a:rPr lang="fa-IR" sz="4800" b="1" dirty="0" smtClean="0">
                <a:cs typeface="B Zar" panose="00000400000000000000" pitchFamily="2" charset="-78"/>
              </a:rPr>
              <a:t>مدیریت سازمان های ورزشی</a:t>
            </a:r>
            <a:endParaRPr lang="en-US" sz="4800" b="1" dirty="0">
              <a:cs typeface="B Zar" panose="00000400000000000000" pitchFamily="2" charset="-78"/>
            </a:endParaRPr>
          </a:p>
        </p:txBody>
      </p:sp>
      <p:sp>
        <p:nvSpPr>
          <p:cNvPr id="6149" name="Rectangle 5"/>
          <p:cNvSpPr>
            <a:spLocks noChangeArrowheads="1"/>
          </p:cNvSpPr>
          <p:nvPr/>
        </p:nvSpPr>
        <p:spPr bwMode="auto">
          <a:xfrm>
            <a:off x="1828800" y="3276600"/>
            <a:ext cx="5867400" cy="12192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fa-IR" sz="2400" b="1" dirty="0" smtClean="0">
                <a:cs typeface="B Zar" panose="00000400000000000000" pitchFamily="2" charset="-78"/>
              </a:rPr>
              <a:t>استادمهدی شیخ فخرالدینی</a:t>
            </a:r>
          </a:p>
          <a:p>
            <a:r>
              <a:rPr lang="fa-IR" sz="1400" b="1" dirty="0" smtClean="0">
                <a:cs typeface="B Zar" panose="00000400000000000000" pitchFamily="2" charset="-78"/>
              </a:rPr>
              <a:t>دانشکده شهید چمران کرمان</a:t>
            </a:r>
            <a:endParaRPr lang="en-US" sz="1400" b="1" dirty="0">
              <a:cs typeface="B Zar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316191967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603D4-EC35-46E7-9BBA-9393A0157DC9}" type="slidenum">
              <a:rPr lang="en-US"/>
              <a:pPr/>
              <a:t>20</a:t>
            </a:fld>
            <a:endParaRPr lang="en-US"/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533400"/>
          </a:xfrm>
        </p:spPr>
        <p:txBody>
          <a:bodyPr/>
          <a:lstStyle/>
          <a:p>
            <a:r>
              <a:rPr lang="ar-SA" sz="3200" b="1" dirty="0">
                <a:solidFill>
                  <a:srgbClr val="FF3399"/>
                </a:solidFill>
                <a:cs typeface="B Zar" panose="00000400000000000000" pitchFamily="2" charset="-78"/>
              </a:rPr>
              <a:t>ويژگيهاي رفتاري مدير سازمان ورزشي</a:t>
            </a:r>
            <a:endParaRPr lang="en-US" sz="3200" b="1" dirty="0">
              <a:solidFill>
                <a:srgbClr val="FF3399"/>
              </a:solidFill>
              <a:cs typeface="B Zar" panose="00000400000000000000" pitchFamily="2" charset="-78"/>
            </a:endParaRP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066800"/>
            <a:ext cx="7772400" cy="5029200"/>
          </a:xfrm>
        </p:spPr>
        <p:txBody>
          <a:bodyPr/>
          <a:lstStyle/>
          <a:p>
            <a:pPr algn="just" rtl="1">
              <a:buFontTx/>
              <a:buNone/>
            </a:pPr>
            <a:r>
              <a:rPr lang="ar-SA" sz="2400" dirty="0">
                <a:cs typeface="B Zar" panose="00000400000000000000" pitchFamily="2" charset="-78"/>
              </a:rPr>
              <a:t>مدير سازمان ورزشي بايد 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 به طور دقيق اهداف سازمان خود را بشناسد 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 اطلاع از رفتار سازماني براي آنان ضروري است 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در صورت نياز ديگران به كمك ، مدير بايد بدون تامل به مساعدت و ياري آنها اقدام نمايد. </a:t>
            </a:r>
            <a:endParaRPr lang="ar-SA" sz="2400" dirty="0"/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مدير نبايد خود رااز سايرين جدا بداند 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 توجه به تنوع وظايف و امور محوله</a:t>
            </a:r>
          </a:p>
          <a:p>
            <a:pPr algn="just" rtl="1"/>
            <a:r>
              <a:rPr lang="ar-SA" sz="2400" dirty="0">
                <a:cs typeface="B Zar" panose="00000400000000000000" pitchFamily="2" charset="-78"/>
              </a:rPr>
              <a:t>  ايجاد انگيزه مناسب براي انجام وظايف </a:t>
            </a:r>
          </a:p>
          <a:p>
            <a:pPr algn="r" rtl="1"/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671228175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9098E0-2D80-41D4-9ED5-3B2075240643}" type="slidenum">
              <a:rPr lang="en-US"/>
              <a:pPr/>
              <a:t>21</a:t>
            </a:fld>
            <a:endParaRPr lang="en-US"/>
          </a:p>
        </p:txBody>
      </p:sp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7772400" cy="609600"/>
          </a:xfrm>
        </p:spPr>
        <p:txBody>
          <a:bodyPr/>
          <a:lstStyle/>
          <a:p>
            <a:r>
              <a:rPr lang="ar-SA" sz="2800" b="1" dirty="0">
                <a:solidFill>
                  <a:srgbClr val="FF3399"/>
                </a:solidFill>
                <a:cs typeface="B Zar" panose="00000400000000000000" pitchFamily="2" charset="-78"/>
              </a:rPr>
              <a:t>انواع سازمان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143000"/>
            <a:ext cx="8382000" cy="4953000"/>
          </a:xfrm>
        </p:spPr>
        <p:txBody>
          <a:bodyPr/>
          <a:lstStyle/>
          <a:p>
            <a:pPr marL="609600" indent="-609600" algn="just" rtl="1">
              <a:buFontTx/>
              <a:buAutoNum type="arabicPeriod"/>
            </a:pPr>
            <a:r>
              <a:rPr lang="ar-SA" b="1" dirty="0">
                <a:solidFill>
                  <a:schemeClr val="accent1"/>
                </a:solidFill>
                <a:cs typeface="B Zar" panose="00000400000000000000" pitchFamily="2" charset="-78"/>
              </a:rPr>
              <a:t>سازمان برحسب روابط حاكم بر آن </a:t>
            </a:r>
          </a:p>
          <a:p>
            <a:pPr marL="609600" indent="-609600" algn="just" rtl="1">
              <a:buFontTx/>
              <a:buNone/>
            </a:pPr>
            <a:r>
              <a:rPr lang="ar-SA" b="1" dirty="0">
                <a:solidFill>
                  <a:srgbClr val="FF66FF"/>
                </a:solidFill>
                <a:cs typeface="B Zar" panose="00000400000000000000" pitchFamily="2" charset="-78"/>
              </a:rPr>
              <a:t>سازمان رسمي</a:t>
            </a:r>
            <a:r>
              <a:rPr lang="ar-SA" dirty="0">
                <a:cs typeface="B Zar" panose="00000400000000000000" pitchFamily="2" charset="-78"/>
              </a:rPr>
              <a:t> </a:t>
            </a:r>
            <a:r>
              <a:rPr lang="fa-IR" dirty="0" smtClean="0">
                <a:cs typeface="B Zar" panose="00000400000000000000" pitchFamily="2" charset="-78"/>
              </a:rPr>
              <a:t>:</a:t>
            </a:r>
          </a:p>
          <a:p>
            <a:pPr marL="609600" indent="-609600" algn="just" rtl="1">
              <a:buFontTx/>
              <a:buNone/>
            </a:pPr>
            <a:r>
              <a:rPr lang="ar-SA" dirty="0" smtClean="0">
                <a:cs typeface="B Zar" panose="00000400000000000000" pitchFamily="2" charset="-78"/>
              </a:rPr>
              <a:t> </a:t>
            </a:r>
            <a:r>
              <a:rPr lang="ar-SA" dirty="0">
                <a:cs typeface="B Zar" panose="00000400000000000000" pitchFamily="2" charset="-78"/>
              </a:rPr>
              <a:t>سازمان رسمي در واقع تشكيلات رسمي سازمان است كه با پيش بيني دقيق ساختار فعاليتها و بر اساس هدف خاصي شكل گرفته و در آن حدود و ظايف ، اختيارات و سلسه مراتب سازماني تعيين شده است .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01167123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344A7D-2CF5-4A84-A15F-C0A9E6F62DF8}" type="slidenum">
              <a:rPr lang="en-US"/>
              <a:pPr/>
              <a:t>22</a:t>
            </a:fld>
            <a:endParaRPr lang="en-US"/>
          </a:p>
        </p:txBody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457200"/>
            <a:ext cx="7772400" cy="5638800"/>
          </a:xfrm>
        </p:spPr>
        <p:txBody>
          <a:bodyPr/>
          <a:lstStyle/>
          <a:p>
            <a:pPr algn="just" rtl="1">
              <a:buFontTx/>
              <a:buNone/>
            </a:pPr>
            <a:r>
              <a:rPr lang="ar-SA" b="1" dirty="0">
                <a:solidFill>
                  <a:srgbClr val="FF66FF"/>
                </a:solidFill>
                <a:cs typeface="B Zar" panose="00000400000000000000" pitchFamily="2" charset="-78"/>
              </a:rPr>
              <a:t>سازمان غير رسمي</a:t>
            </a:r>
            <a:r>
              <a:rPr lang="ar-SA" dirty="0">
                <a:cs typeface="B Zar" panose="00000400000000000000" pitchFamily="2" charset="-78"/>
              </a:rPr>
              <a:t> ، سازمان غير رسمي به سازماني گفته مي شود كه براساس طرح و برنامه از قبل تعيين شده به وجود نمي آيد بلكه سلسه روابط و اشتراكات روحي و عاطفي بين افراد موجب شكل گيري آن است . </a:t>
            </a:r>
            <a:endParaRPr lang="ar-SA" dirty="0"/>
          </a:p>
          <a:p>
            <a:pPr algn="just" rtl="1">
              <a:buFontTx/>
              <a:buNone/>
            </a:pPr>
            <a:endParaRPr lang="ar-SA" dirty="0"/>
          </a:p>
          <a:p>
            <a:pPr algn="just" rtl="1">
              <a:buFontTx/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871889188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520764-8B3D-46B2-92BD-C4AF2868BA4F}" type="slidenum">
              <a:rPr lang="en-US"/>
              <a:pPr/>
              <a:t>23</a:t>
            </a:fld>
            <a:endParaRPr lang="en-US"/>
          </a:p>
        </p:txBody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838200"/>
            <a:ext cx="7772400" cy="5257800"/>
          </a:xfrm>
        </p:spPr>
        <p:txBody>
          <a:bodyPr/>
          <a:lstStyle/>
          <a:p>
            <a:pPr algn="just" rtl="1">
              <a:buFontTx/>
              <a:buNone/>
            </a:pPr>
            <a:r>
              <a:rPr lang="ar-SA" b="1" dirty="0">
                <a:solidFill>
                  <a:srgbClr val="FF66FF"/>
                </a:solidFill>
                <a:cs typeface="B Zar" panose="00000400000000000000" pitchFamily="2" charset="-78"/>
              </a:rPr>
              <a:t>تفاوت سازمان رسمي و سازمان غير رسمي</a:t>
            </a:r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در سازمانهاي رسمي:</a:t>
            </a:r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  مديريت است كه اعضا و كادر مورد نياز خود را جذب مي كند. ؛</a:t>
            </a:r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 ولي در سازمان غير رسمي :</a:t>
            </a:r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 اين افراد هستند كه بر اساس علايق و نياز هاي خود جذب سازمان غير رسمي مي شوند. </a:t>
            </a:r>
          </a:p>
          <a:p>
            <a:pPr algn="just" rtl="1">
              <a:buFontTx/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142465417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E31BDB-8950-41EE-8B72-EBC642CC4BB8}" type="slidenum">
              <a:rPr lang="en-US"/>
              <a:pPr/>
              <a:t>24</a:t>
            </a:fld>
            <a:endParaRPr lang="en-US"/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609600"/>
            <a:ext cx="7772400" cy="5486400"/>
          </a:xfrm>
        </p:spPr>
        <p:txBody>
          <a:bodyPr/>
          <a:lstStyle/>
          <a:p>
            <a:pPr algn="just" rtl="1">
              <a:buFontTx/>
              <a:buNone/>
            </a:pPr>
            <a:r>
              <a:rPr lang="ar-SA" b="1" dirty="0">
                <a:solidFill>
                  <a:schemeClr val="accent1"/>
                </a:solidFill>
                <a:cs typeface="B Zar" panose="00000400000000000000" pitchFamily="2" charset="-78"/>
              </a:rPr>
              <a:t>2- سازمان برحسب نوع وظايف</a:t>
            </a:r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 </a:t>
            </a:r>
            <a:r>
              <a:rPr lang="ar-SA" b="1" dirty="0">
                <a:solidFill>
                  <a:srgbClr val="FF66FF"/>
                </a:solidFill>
                <a:cs typeface="B Zar" panose="00000400000000000000" pitchFamily="2" charset="-78"/>
              </a:rPr>
              <a:t>سازمان صف ،</a:t>
            </a:r>
            <a:r>
              <a:rPr lang="ar-SA" dirty="0">
                <a:cs typeface="B Zar" panose="00000400000000000000" pitchFamily="2" charset="-78"/>
              </a:rPr>
              <a:t> سازمان صف به سازماني گفته مي شود كه در ان هيچ واحد ستادي وجود نداردو بخشهاي مختلف آن به اجراي برنامه هاي تدويني و ابلاغ شده از طرف ستاد مشغولند. </a:t>
            </a:r>
            <a:endParaRPr lang="fa-IR" dirty="0" smtClean="0">
              <a:cs typeface="B Zar" panose="00000400000000000000" pitchFamily="2" charset="-78"/>
            </a:endParaRPr>
          </a:p>
          <a:p>
            <a:pPr algn="just" rtl="1">
              <a:buFontTx/>
              <a:buNone/>
            </a:pPr>
            <a:endParaRPr lang="ar-SA" dirty="0"/>
          </a:p>
          <a:p>
            <a:pPr algn="just" rtl="1">
              <a:buFontTx/>
              <a:buNone/>
            </a:pPr>
            <a:r>
              <a:rPr lang="ar-SA" b="1" dirty="0">
                <a:solidFill>
                  <a:srgbClr val="FF66FF"/>
                </a:solidFill>
                <a:cs typeface="B Zar" panose="00000400000000000000" pitchFamily="2" charset="-78"/>
              </a:rPr>
              <a:t>سازمان ستاد ،</a:t>
            </a:r>
            <a:r>
              <a:rPr lang="ar-SA" dirty="0">
                <a:cs typeface="B Zar" panose="00000400000000000000" pitchFamily="2" charset="-78"/>
              </a:rPr>
              <a:t> سازماني را كه در امر برنامه ريزي و تعيين خط مشي و سياستگذاري دخالت دارد ستاد مي گويند . معمولاسازمانهاي ستادي ،تخصصي هستند و به آنها ستاد تخصصي نيز گويند . </a:t>
            </a:r>
            <a:endParaRPr lang="ar-SA" dirty="0"/>
          </a:p>
          <a:p>
            <a:pPr algn="just" rtl="1">
              <a:buFontTx/>
              <a:buNone/>
            </a:pPr>
            <a:endParaRPr lang="ar-SA" dirty="0">
              <a:cs typeface="B Zar" panose="00000400000000000000" pitchFamily="2" charset="-78"/>
            </a:endParaRPr>
          </a:p>
          <a:p>
            <a:pPr algn="just" rtl="1">
              <a:buFontTx/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207721673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C5C03-61ED-446E-8DCD-CCAF719F4DBA}" type="slidenum">
              <a:rPr lang="en-US"/>
              <a:pPr/>
              <a:t>25</a:t>
            </a:fld>
            <a:endParaRPr lang="en-US"/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838200"/>
            <a:ext cx="7772400" cy="5257800"/>
          </a:xfrm>
        </p:spPr>
        <p:txBody>
          <a:bodyPr/>
          <a:lstStyle/>
          <a:p>
            <a:pPr algn="just" rtl="1">
              <a:buFontTx/>
              <a:buNone/>
            </a:pPr>
            <a:r>
              <a:rPr lang="ar-SA" b="1" dirty="0">
                <a:solidFill>
                  <a:srgbClr val="FF66FF"/>
                </a:solidFill>
                <a:cs typeface="B Zar" panose="00000400000000000000" pitchFamily="2" charset="-78"/>
              </a:rPr>
              <a:t>مديران صف و ستاد </a:t>
            </a:r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مدير ان صف مسئوليت  هدايت زيردستان رابه عهده دارند و هميشه افرادي را براي تحقيق هدفهاي اساسي سازمان در حوزه رياست خود تحت پوشش قرار مي دهند ، </a:t>
            </a:r>
          </a:p>
          <a:p>
            <a:pPr algn="just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حال آنكه مديران ستاد به مديران صف دراجراي اهداف مشترك و اساسي سازمان كمك مي كنند و نظر مشورتي ارائه مي دهند . </a:t>
            </a:r>
          </a:p>
        </p:txBody>
      </p:sp>
    </p:spTree>
    <p:extLst>
      <p:ext uri="{BB962C8B-B14F-4D97-AF65-F5344CB8AC3E}">
        <p14:creationId xmlns:p14="http://schemas.microsoft.com/office/powerpoint/2010/main" val="2940017258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394EAB-AA94-4014-8AD2-EA436875C12A}" type="slidenum">
              <a:rPr lang="en-US"/>
              <a:pPr/>
              <a:t>26</a:t>
            </a:fld>
            <a:endParaRPr lang="en-US"/>
          </a:p>
        </p:txBody>
      </p:sp>
      <p:sp>
        <p:nvSpPr>
          <p:cNvPr id="819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762000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ar-SA" sz="3200" b="1" dirty="0">
                <a:solidFill>
                  <a:srgbClr val="FF3399"/>
                </a:solidFill>
                <a:cs typeface="B Zar" panose="00000400000000000000" pitchFamily="2" charset="-78"/>
              </a:rPr>
              <a:t>اركان سازمان </a:t>
            </a:r>
            <a:r>
              <a:rPr lang="ar-SA" sz="3200" b="1" dirty="0">
                <a:solidFill>
                  <a:srgbClr val="FF3399"/>
                </a:solidFill>
              </a:rPr>
              <a:t/>
            </a:r>
            <a:br>
              <a:rPr lang="ar-SA" sz="3200" b="1" dirty="0">
                <a:solidFill>
                  <a:srgbClr val="FF3399"/>
                </a:solidFill>
              </a:rPr>
            </a:br>
            <a:endParaRPr lang="ar-SA" sz="3200" b="1" dirty="0">
              <a:solidFill>
                <a:srgbClr val="FF3399"/>
              </a:solidFill>
            </a:endParaRPr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4800600"/>
          </a:xfrm>
        </p:spPr>
        <p:txBody>
          <a:bodyPr/>
          <a:lstStyle/>
          <a:p>
            <a:pPr algn="just" rtl="1">
              <a:lnSpc>
                <a:spcPct val="150000"/>
              </a:lnSpc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 اركان اصلي يك سازمان عبارتند از : </a:t>
            </a:r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b="1" dirty="0">
                <a:solidFill>
                  <a:schemeClr val="accent1"/>
                </a:solidFill>
                <a:cs typeface="B Zar" panose="00000400000000000000" pitchFamily="2" charset="-78"/>
              </a:rPr>
              <a:t>منابع انساني </a:t>
            </a:r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b="1" dirty="0">
                <a:solidFill>
                  <a:schemeClr val="accent1"/>
                </a:solidFill>
                <a:cs typeface="B Zar" panose="00000400000000000000" pitchFamily="2" charset="-78"/>
              </a:rPr>
              <a:t>منابع مالي </a:t>
            </a:r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b="1" dirty="0">
                <a:solidFill>
                  <a:schemeClr val="accent1"/>
                </a:solidFill>
                <a:cs typeface="B Zar" panose="00000400000000000000" pitchFamily="2" charset="-78"/>
              </a:rPr>
              <a:t>منابع مادي </a:t>
            </a:r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b="1" dirty="0">
                <a:solidFill>
                  <a:schemeClr val="accent1"/>
                </a:solidFill>
                <a:cs typeface="B Zar" panose="00000400000000000000" pitchFamily="2" charset="-78"/>
              </a:rPr>
              <a:t>منابع تسهيلاتي</a:t>
            </a:r>
            <a:endParaRPr lang="ar-SA" dirty="0">
              <a:cs typeface="B Zar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27143398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C94F15-81D4-4E1D-AE2D-80489922103F}" type="slidenum">
              <a:rPr lang="en-US"/>
              <a:pPr/>
              <a:t>27</a:t>
            </a:fld>
            <a:endParaRPr lang="en-US"/>
          </a:p>
        </p:txBody>
      </p:sp>
      <p:sp>
        <p:nvSpPr>
          <p:cNvPr id="8294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914400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ar-SA" sz="3200" b="1" dirty="0">
                <a:solidFill>
                  <a:srgbClr val="FF3399"/>
                </a:solidFill>
                <a:cs typeface="B Zar" panose="00000400000000000000" pitchFamily="2" charset="-78"/>
              </a:rPr>
              <a:t>اشكال گوناگون سازمان</a:t>
            </a:r>
            <a:r>
              <a:rPr lang="ar-SA" sz="3200" b="1" dirty="0">
                <a:solidFill>
                  <a:srgbClr val="FF3399"/>
                </a:solidFill>
              </a:rPr>
              <a:t/>
            </a:r>
            <a:br>
              <a:rPr lang="ar-SA" sz="3200" b="1" dirty="0">
                <a:solidFill>
                  <a:srgbClr val="FF3399"/>
                </a:solidFill>
              </a:rPr>
            </a:br>
            <a:endParaRPr lang="ar-SA" sz="3200" b="1" dirty="0">
              <a:solidFill>
                <a:srgbClr val="FF3399"/>
              </a:solidFill>
            </a:endParaRPr>
          </a:p>
        </p:txBody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114800"/>
          </a:xfrm>
        </p:spPr>
        <p:txBody>
          <a:bodyPr/>
          <a:lstStyle/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1.سازمان  بر اساس وظايف (نوع فعاليت ) </a:t>
            </a:r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2. سازمان بر حسب نوع محصول </a:t>
            </a:r>
            <a:endParaRPr lang="ar-SA" sz="2800" dirty="0"/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3. سازمان بر حسب قلمرو جغرافيايي يا منطقه عمليات</a:t>
            </a:r>
            <a:endParaRPr lang="ar-SA" sz="2800" dirty="0"/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4. سازماندهي ماتريسي</a:t>
            </a:r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5- سازمانهاي پيوندي – تلفيقي </a:t>
            </a:r>
            <a:endParaRPr lang="ar-SA" sz="2800" dirty="0"/>
          </a:p>
          <a:p>
            <a:pPr algn="just" rtl="1">
              <a:lnSpc>
                <a:spcPct val="150000"/>
              </a:lnSpc>
              <a:buFontTx/>
              <a:buNone/>
            </a:pPr>
            <a:endParaRPr lang="ar-SA" sz="2800" dirty="0"/>
          </a:p>
        </p:txBody>
      </p:sp>
    </p:spTree>
    <p:extLst>
      <p:ext uri="{BB962C8B-B14F-4D97-AF65-F5344CB8AC3E}">
        <p14:creationId xmlns:p14="http://schemas.microsoft.com/office/powerpoint/2010/main" val="3112489449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13121F-27BD-4D77-9281-9A2C1BC54D6E}" type="slidenum">
              <a:rPr lang="en-US"/>
              <a:pPr/>
              <a:t>28</a:t>
            </a:fld>
            <a:endParaRPr lang="en-US"/>
          </a:p>
        </p:txBody>
      </p:sp>
      <p:sp>
        <p:nvSpPr>
          <p:cNvPr id="839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685800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ar-SA" sz="3200" b="1" dirty="0">
                <a:solidFill>
                  <a:srgbClr val="FF3399"/>
                </a:solidFill>
                <a:cs typeface="B Zar" panose="00000400000000000000" pitchFamily="2" charset="-78"/>
              </a:rPr>
              <a:t>ويژگيهاي مشترك سازمانها</a:t>
            </a:r>
          </a:p>
        </p:txBody>
      </p:sp>
      <p:sp>
        <p:nvSpPr>
          <p:cNvPr id="839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371600"/>
            <a:ext cx="7772400" cy="4724400"/>
          </a:xfrm>
        </p:spPr>
        <p:txBody>
          <a:bodyPr/>
          <a:lstStyle/>
          <a:p>
            <a:pPr algn="just" rtl="1">
              <a:lnSpc>
                <a:spcPct val="150000"/>
              </a:lnSpc>
              <a:buFontTx/>
              <a:buNone/>
            </a:pPr>
            <a:endParaRPr lang="fa-IR" sz="2800" dirty="0"/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الف ) دارا بودن هرم سازماني مشخص </a:t>
            </a:r>
            <a:endParaRPr lang="ar-SA" sz="2800" dirty="0"/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ب)    تقسيم وتوزيع كارها در سازمان</a:t>
            </a:r>
            <a:endParaRPr lang="ar-SA" sz="2800" dirty="0"/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ج)    آيين نامه ها كارها در سازمان </a:t>
            </a:r>
            <a:endParaRPr lang="ar-SA" sz="2800" dirty="0"/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د )   صلاحيتهاي فني در وظايف </a:t>
            </a:r>
            <a:endParaRPr lang="ar-SA" sz="2800" dirty="0"/>
          </a:p>
          <a:p>
            <a:pPr algn="just" rtl="1">
              <a:lnSpc>
                <a:spcPct val="150000"/>
              </a:lnSpc>
              <a:buFontTx/>
              <a:buNone/>
            </a:pPr>
            <a:r>
              <a:rPr lang="ar-SA" sz="2800" dirty="0">
                <a:cs typeface="B Zar" panose="00000400000000000000" pitchFamily="2" charset="-78"/>
              </a:rPr>
              <a:t>ه)     كارآيي سازمان </a:t>
            </a:r>
            <a:endParaRPr lang="ar-SA" sz="2800" dirty="0"/>
          </a:p>
          <a:p>
            <a:pPr algn="just" rtl="1">
              <a:lnSpc>
                <a:spcPct val="150000"/>
              </a:lnSpc>
              <a:buFontTx/>
              <a:buNone/>
            </a:pPr>
            <a:endParaRPr lang="ar-SA" sz="2800" dirty="0"/>
          </a:p>
          <a:p>
            <a:pPr algn="just" rtl="1">
              <a:lnSpc>
                <a:spcPct val="150000"/>
              </a:lnSpc>
              <a:buFontTx/>
              <a:buNone/>
            </a:pPr>
            <a:endParaRPr lang="ar-SA" sz="2800" dirty="0"/>
          </a:p>
        </p:txBody>
      </p:sp>
    </p:spTree>
    <p:extLst>
      <p:ext uri="{BB962C8B-B14F-4D97-AF65-F5344CB8AC3E}">
        <p14:creationId xmlns:p14="http://schemas.microsoft.com/office/powerpoint/2010/main" val="265127011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E5AAEE-5F3E-4F09-8DAE-3DD4D1F0A9F7}" type="slidenum">
              <a:rPr lang="en-US"/>
              <a:pPr/>
              <a:t>3</a:t>
            </a:fld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4800600"/>
          </a:xfrm>
        </p:spPr>
        <p:txBody>
          <a:bodyPr/>
          <a:lstStyle/>
          <a:p>
            <a:pPr algn="r" rtl="1">
              <a:buFontTx/>
              <a:buNone/>
            </a:pPr>
            <a:endParaRPr lang="ar-SA" b="1" dirty="0">
              <a:solidFill>
                <a:srgbClr val="FF3399"/>
              </a:solidFill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endParaRPr lang="ar-SA" b="1" dirty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r>
              <a:rPr lang="ar-SA" b="1" dirty="0">
                <a:cs typeface="B Zar" panose="00000400000000000000" pitchFamily="2" charset="-78"/>
              </a:rPr>
              <a:t>مديريت يعني هماهنگي همه امكانات و منابع از طريق برنامه ريزي ، سازماندهي ، هدايت و نظارت ، به طوري كه هدف هاي مشخص تحقق پذيريد</a:t>
            </a:r>
            <a:r>
              <a:rPr lang="ar-SA" b="1" dirty="0" smtClean="0">
                <a:cs typeface="B Zar" panose="00000400000000000000" pitchFamily="2" charset="-78"/>
              </a:rPr>
              <a:t>.</a:t>
            </a:r>
            <a:endParaRPr lang="fa-IR" b="1" dirty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r>
              <a:rPr lang="fa-IR" b="1" dirty="0">
                <a:cs typeface="B Zar" panose="00000400000000000000" pitchFamily="2" charset="-78"/>
              </a:rPr>
              <a:t> </a:t>
            </a:r>
            <a:r>
              <a:rPr lang="fa-IR" b="1" dirty="0" smtClean="0">
                <a:cs typeface="B Zar" panose="00000400000000000000" pitchFamily="2" charset="-78"/>
              </a:rPr>
              <a:t> (کارکردن با وبه وسیله افراد و گروهها برای تحقق اهداف سازمان)</a:t>
            </a:r>
            <a:endParaRPr lang="ar-SA" b="1" dirty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endParaRPr lang="ar-SA" b="1" dirty="0">
              <a:cs typeface="B Zar" panose="00000400000000000000" pitchFamily="2" charset="-78"/>
            </a:endParaRPr>
          </a:p>
        </p:txBody>
      </p:sp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3033338" y="304800"/>
            <a:ext cx="2670924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sz="3600" b="1" dirty="0">
                <a:solidFill>
                  <a:srgbClr val="FF3399"/>
                </a:solidFill>
                <a:cs typeface="B Zar" panose="00000400000000000000" pitchFamily="2" charset="-78"/>
              </a:rPr>
              <a:t>تعريف مديريت</a:t>
            </a:r>
            <a:endParaRPr lang="en-US" sz="3600" b="1" dirty="0">
              <a:solidFill>
                <a:srgbClr val="FF3399"/>
              </a:solidFill>
              <a:cs typeface="B Zar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396883756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599"/>
            <a:ext cx="7772400" cy="1143001"/>
          </a:xfrm>
        </p:spPr>
        <p:txBody>
          <a:bodyPr/>
          <a:lstStyle/>
          <a:p>
            <a:r>
              <a:rPr lang="fa-IR" sz="8800" b="1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  <a:t>تعریف رهبری</a:t>
            </a:r>
            <a:r>
              <a:rPr lang="en-US" b="1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  <a:t/>
            </a:r>
            <a:br>
              <a:rPr lang="en-US" b="1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</a:br>
            <a:endParaRPr lang="en-US" dirty="0">
              <a:solidFill>
                <a:srgbClr val="FF3399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1905000"/>
            <a:ext cx="6400800" cy="3733800"/>
          </a:xfrm>
        </p:spPr>
        <p:txBody>
          <a:bodyPr/>
          <a:lstStyle/>
          <a:p>
            <a:pPr algn="r"/>
            <a:r>
              <a:rPr lang="fa-IR" altLang="en-US" dirty="0" smtClean="0">
                <a:cs typeface="B Zar" panose="00000400000000000000" pitchFamily="2" charset="-78"/>
              </a:rPr>
              <a:t>1-رهبری </a:t>
            </a:r>
            <a:r>
              <a:rPr lang="fa-IR" altLang="en-US" dirty="0">
                <a:cs typeface="B Zar" panose="00000400000000000000" pitchFamily="2" charset="-78"/>
              </a:rPr>
              <a:t>فرآیند نفوذ در دیگران است بطوریکه آنها با اشتیاق و جدّیت جهت دست یابی به </a:t>
            </a:r>
            <a:r>
              <a:rPr lang="fa-IR" altLang="en-US" dirty="0" smtClean="0">
                <a:cs typeface="B Zar" panose="00000400000000000000" pitchFamily="2" charset="-78"/>
              </a:rPr>
              <a:t>اهداف سازمانی </a:t>
            </a:r>
            <a:r>
              <a:rPr lang="fa-IR" altLang="en-US" dirty="0">
                <a:cs typeface="B Zar" panose="00000400000000000000" pitchFamily="2" charset="-78"/>
              </a:rPr>
              <a:t>تلاش نمایند</a:t>
            </a:r>
            <a:endParaRPr lang="en-US" altLang="en-US" dirty="0">
              <a:cs typeface="B Zar" panose="00000400000000000000" pitchFamily="2" charset="-78"/>
            </a:endParaRPr>
          </a:p>
          <a:p>
            <a:pPr algn="r"/>
            <a:r>
              <a:rPr lang="fa-IR" dirty="0" smtClean="0">
                <a:cs typeface="B Zar" panose="00000400000000000000" pitchFamily="2" charset="-78"/>
              </a:rPr>
              <a:t>2-کارکردن با وبه وسیله افراد به منظورتحقق اهداف ویژه سازمان</a:t>
            </a:r>
            <a:endParaRPr lang="en-US" dirty="0">
              <a:cs typeface="B Zar" panose="00000400000000000000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66310-572E-4FB4-9D7F-B1A97E508B24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7145172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A6BD62-AE19-4A6C-BA59-E88E1313E421}" type="slidenum">
              <a:rPr lang="en-US"/>
              <a:pPr/>
              <a:t>5</a:t>
            </a:fld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1"/>
            <a:ext cx="7772400" cy="4705566"/>
          </a:xfrm>
        </p:spPr>
        <p:txBody>
          <a:bodyPr/>
          <a:lstStyle/>
          <a:p>
            <a:pPr algn="r" rtl="1">
              <a:buFontTx/>
              <a:buNone/>
            </a:pPr>
            <a:endParaRPr lang="fa-IR" sz="2800" b="1" dirty="0" smtClean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r>
              <a:rPr lang="ar-SA" sz="2800" dirty="0" smtClean="0">
                <a:cs typeface="B Zar" panose="00000400000000000000" pitchFamily="2" charset="-78"/>
              </a:rPr>
              <a:t>مديريت عبارت است از عمل تاثير گذاري بر افراد به طوري كه از روي ميل و علاقه براي </a:t>
            </a:r>
            <a:r>
              <a:rPr lang="fa-IR" sz="2800" dirty="0" smtClean="0">
                <a:cs typeface="B Zar" panose="00000400000000000000" pitchFamily="2" charset="-78"/>
              </a:rPr>
              <a:t>دست یابی به </a:t>
            </a:r>
            <a:r>
              <a:rPr lang="ar-SA" sz="2800" dirty="0" smtClean="0">
                <a:cs typeface="B Zar" panose="00000400000000000000" pitchFamily="2" charset="-78"/>
              </a:rPr>
              <a:t>هدف هاي</a:t>
            </a:r>
            <a:r>
              <a:rPr lang="fa-IR" sz="2800" dirty="0" smtClean="0">
                <a:cs typeface="B Zar" panose="00000400000000000000" pitchFamily="2" charset="-78"/>
              </a:rPr>
              <a:t> سازمان </a:t>
            </a:r>
            <a:r>
              <a:rPr lang="ar-SA" sz="2800" dirty="0" smtClean="0">
                <a:cs typeface="B Zar" panose="00000400000000000000" pitchFamily="2" charset="-78"/>
              </a:rPr>
              <a:t>تلاش </a:t>
            </a:r>
            <a:r>
              <a:rPr lang="fa-IR" sz="2800" dirty="0" smtClean="0">
                <a:cs typeface="B Zar" panose="00000400000000000000" pitchFamily="2" charset="-78"/>
              </a:rPr>
              <a:t>می </a:t>
            </a:r>
            <a:r>
              <a:rPr lang="ar-SA" sz="2800" dirty="0" smtClean="0">
                <a:cs typeface="B Zar" panose="00000400000000000000" pitchFamily="2" charset="-78"/>
              </a:rPr>
              <a:t>كنند.</a:t>
            </a:r>
            <a:endParaRPr lang="fa-IR" sz="2800" dirty="0" smtClean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endParaRPr lang="ar-SA" sz="2400" dirty="0" smtClean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r>
              <a:rPr lang="ar-SA" sz="2800" dirty="0" smtClean="0">
                <a:cs typeface="B Zar" panose="00000400000000000000" pitchFamily="2" charset="-78"/>
              </a:rPr>
              <a:t>ره</a:t>
            </a:r>
            <a:r>
              <a:rPr lang="fa-IR" sz="2800" dirty="0" smtClean="0">
                <a:cs typeface="B Zar" panose="00000400000000000000" pitchFamily="2" charset="-78"/>
              </a:rPr>
              <a:t>ب</a:t>
            </a:r>
            <a:r>
              <a:rPr lang="ar-SA" sz="2800" dirty="0" smtClean="0">
                <a:cs typeface="B Zar" panose="00000400000000000000" pitchFamily="2" charset="-78"/>
              </a:rPr>
              <a:t>ري موضوعي وسيع</a:t>
            </a:r>
            <a:r>
              <a:rPr lang="fa-IR" sz="2800" dirty="0" smtClean="0">
                <a:cs typeface="B Zar" panose="00000400000000000000" pitchFamily="2" charset="-78"/>
              </a:rPr>
              <a:t> </a:t>
            </a:r>
            <a:r>
              <a:rPr lang="ar-SA" sz="2800" dirty="0" smtClean="0">
                <a:cs typeface="B Zar" panose="00000400000000000000" pitchFamily="2" charset="-78"/>
              </a:rPr>
              <a:t>تراز از مديريت است </a:t>
            </a:r>
            <a:r>
              <a:rPr lang="fa-IR" sz="2800" dirty="0" smtClean="0">
                <a:cs typeface="B Zar" panose="00000400000000000000" pitchFamily="2" charset="-78"/>
              </a:rPr>
              <a:t>به عبارتی در رهبری تحقق اهداف ویژه سازمان مد نظر است و در </a:t>
            </a:r>
            <a:r>
              <a:rPr lang="fa-IR" sz="2800" dirty="0">
                <a:cs typeface="B Zar" panose="00000400000000000000" pitchFamily="2" charset="-78"/>
              </a:rPr>
              <a:t>مدیریت تحقق اهداف سازمانی مد نظر بوده و اولویت اصلی است.</a:t>
            </a:r>
            <a:endParaRPr lang="ar-SA" sz="2800" dirty="0">
              <a:cs typeface="B Zar" panose="00000400000000000000" pitchFamily="2" charset="-78"/>
            </a:endParaRPr>
          </a:p>
          <a:p>
            <a:pPr algn="r" rtl="1">
              <a:buNone/>
            </a:pPr>
            <a:endParaRPr lang="ar-SA" sz="2800" b="1" dirty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endParaRPr lang="en-US" sz="2800" b="1" dirty="0">
              <a:cs typeface="B Zar" panose="00000400000000000000" pitchFamily="2" charset="-78"/>
            </a:endParaRPr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auto">
          <a:xfrm>
            <a:off x="2286000" y="609600"/>
            <a:ext cx="4456113" cy="5857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rtl="1">
              <a:lnSpc>
                <a:spcPct val="90000"/>
              </a:lnSpc>
              <a:spcBef>
                <a:spcPct val="20000"/>
              </a:spcBef>
            </a:pPr>
            <a:r>
              <a:rPr lang="ar-SA" sz="3600" b="1" dirty="0">
                <a:solidFill>
                  <a:srgbClr val="FF3399"/>
                </a:solidFill>
                <a:cs typeface="Times New Roman (Arabic)" charset="-78"/>
              </a:rPr>
              <a:t>فرق بين </a:t>
            </a:r>
            <a:r>
              <a:rPr lang="ar-SA" sz="3600" b="1" dirty="0">
                <a:solidFill>
                  <a:srgbClr val="FF3399"/>
                </a:solidFill>
              </a:rPr>
              <a:t>مديريت و رهبري</a:t>
            </a:r>
          </a:p>
        </p:txBody>
      </p:sp>
    </p:spTree>
    <p:extLst>
      <p:ext uri="{BB962C8B-B14F-4D97-AF65-F5344CB8AC3E}">
        <p14:creationId xmlns:p14="http://schemas.microsoft.com/office/powerpoint/2010/main" val="3947520013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7292CB-9E6A-4291-8801-4E22272CF998}" type="slidenum">
              <a:rPr lang="en-US"/>
              <a:pPr/>
              <a:t>6</a:t>
            </a:fld>
            <a:endParaRPr lang="en-US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r" rtl="1">
              <a:buFontTx/>
              <a:buNone/>
            </a:pPr>
            <a:r>
              <a:rPr lang="fa-IR" b="1" dirty="0" smtClean="0">
                <a:solidFill>
                  <a:srgbClr val="FF66FF"/>
                </a:solidFill>
                <a:cs typeface="B Zar" panose="00000400000000000000" pitchFamily="2" charset="-78"/>
              </a:rPr>
              <a:t>وظایف</a:t>
            </a:r>
            <a:r>
              <a:rPr lang="ar-SA" b="1" dirty="0" smtClean="0">
                <a:solidFill>
                  <a:srgbClr val="FF66FF"/>
                </a:solidFill>
                <a:cs typeface="B Zar" panose="00000400000000000000" pitchFamily="2" charset="-78"/>
              </a:rPr>
              <a:t> </a:t>
            </a:r>
            <a:r>
              <a:rPr lang="ar-SA" b="1" dirty="0">
                <a:solidFill>
                  <a:srgbClr val="FF66FF"/>
                </a:solidFill>
                <a:cs typeface="B Zar" panose="00000400000000000000" pitchFamily="2" charset="-78"/>
              </a:rPr>
              <a:t>اصلي مديريت عبارتند از :</a:t>
            </a:r>
          </a:p>
          <a:p>
            <a:pPr algn="r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برنامه ريزي</a:t>
            </a:r>
          </a:p>
          <a:p>
            <a:pPr algn="r" rtl="1">
              <a:buFontTx/>
              <a:buNone/>
            </a:pPr>
            <a:r>
              <a:rPr lang="ar-SA" dirty="0" smtClean="0">
                <a:cs typeface="B Zar" panose="00000400000000000000" pitchFamily="2" charset="-78"/>
              </a:rPr>
              <a:t>سازماندهي</a:t>
            </a:r>
            <a:endParaRPr lang="fa-IR" dirty="0" smtClean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r>
              <a:rPr lang="fa-IR" dirty="0" smtClean="0">
                <a:cs typeface="B Zar" panose="00000400000000000000" pitchFamily="2" charset="-78"/>
              </a:rPr>
              <a:t>فرماندهی(هدایت)</a:t>
            </a:r>
            <a:endParaRPr lang="ar-SA" dirty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r>
              <a:rPr lang="fa-IR" dirty="0" smtClean="0">
                <a:cs typeface="B Zar" panose="00000400000000000000" pitchFamily="2" charset="-78"/>
              </a:rPr>
              <a:t>نظارت</a:t>
            </a:r>
            <a:endParaRPr lang="ar-SA" dirty="0">
              <a:cs typeface="B Zar" panose="00000400000000000000" pitchFamily="2" charset="-78"/>
            </a:endParaRPr>
          </a:p>
          <a:p>
            <a:pPr algn="r" rtl="1">
              <a:buFontTx/>
              <a:buNone/>
            </a:pPr>
            <a:r>
              <a:rPr lang="ar-SA" dirty="0">
                <a:cs typeface="B Zar" panose="00000400000000000000" pitchFamily="2" charset="-78"/>
              </a:rPr>
              <a:t>كنترل</a:t>
            </a:r>
            <a:endParaRPr lang="en-US" dirty="0">
              <a:cs typeface="B Zar" panose="00000400000000000000" pitchFamily="2" charset="-78"/>
            </a:endParaRPr>
          </a:p>
        </p:txBody>
      </p:sp>
      <p:sp>
        <p:nvSpPr>
          <p:cNvPr id="7174" name="Rectangle 6"/>
          <p:cNvSpPr>
            <a:spLocks noChangeArrowheads="1"/>
          </p:cNvSpPr>
          <p:nvPr/>
        </p:nvSpPr>
        <p:spPr bwMode="auto">
          <a:xfrm>
            <a:off x="2904255" y="457200"/>
            <a:ext cx="2773516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fa-IR" sz="3600" b="1" dirty="0" smtClean="0">
                <a:solidFill>
                  <a:srgbClr val="FF3399"/>
                </a:solidFill>
                <a:cs typeface="B Zar" panose="00000400000000000000" pitchFamily="2" charset="-78"/>
              </a:rPr>
              <a:t>وظایف</a:t>
            </a:r>
            <a:r>
              <a:rPr lang="fa-IR" sz="3600" b="1" dirty="0">
                <a:solidFill>
                  <a:srgbClr val="FF3399"/>
                </a:solidFill>
                <a:cs typeface="B Zar" panose="00000400000000000000" pitchFamily="2" charset="-78"/>
              </a:rPr>
              <a:t> </a:t>
            </a:r>
            <a:r>
              <a:rPr lang="ar-SA" sz="3600" b="1" dirty="0" smtClean="0">
                <a:solidFill>
                  <a:srgbClr val="FF3399"/>
                </a:solidFill>
                <a:cs typeface="B Zar" panose="00000400000000000000" pitchFamily="2" charset="-78"/>
              </a:rPr>
              <a:t>مديريت</a:t>
            </a:r>
            <a:endParaRPr lang="en-US" sz="3600" b="1" dirty="0">
              <a:solidFill>
                <a:srgbClr val="FF3399"/>
              </a:solidFill>
              <a:cs typeface="B Zar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626610912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58CA42-3E09-4FD9-938F-FF91F69474AE}" type="slidenum">
              <a:rPr lang="en-US"/>
              <a:pPr/>
              <a:t>7</a:t>
            </a:fld>
            <a:endParaRPr lang="en-US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524000"/>
            <a:ext cx="7772400" cy="4191000"/>
          </a:xfrm>
        </p:spPr>
        <p:txBody>
          <a:bodyPr/>
          <a:lstStyle/>
          <a:p>
            <a:pPr algn="r" rtl="1">
              <a:buFontTx/>
              <a:buNone/>
            </a:pPr>
            <a:r>
              <a:rPr lang="ar-SA" b="1" dirty="0">
                <a:cs typeface="B Zar" panose="00000400000000000000" pitchFamily="2" charset="-78"/>
              </a:rPr>
              <a:t>مسئوليت مديرعبارت است از مجموعه اي از وظايف گوناگون و تعريف شده كه بخشي از آن در حيطه مديريت و سازمان و بخش ديگر در ارتباط با بيرون سازمان است.</a:t>
            </a:r>
          </a:p>
          <a:p>
            <a:pPr algn="r" rtl="1">
              <a:buFontTx/>
              <a:buNone/>
            </a:pPr>
            <a:r>
              <a:rPr lang="ar-SA" b="1" dirty="0">
                <a:cs typeface="B Zar" panose="00000400000000000000" pitchFamily="2" charset="-78"/>
              </a:rPr>
              <a:t> مثل :تصميم گيري ، برنامه ريزي ، تنظيم گزارش ، حضور در جلسات ، حضور در مراسم مختلف سازمان و ....</a:t>
            </a:r>
          </a:p>
          <a:p>
            <a:pPr algn="r" rtl="1">
              <a:buFontTx/>
              <a:buNone/>
            </a:pPr>
            <a:endParaRPr lang="en-US" b="1" dirty="0">
              <a:cs typeface="B Zar" panose="00000400000000000000" pitchFamily="2" charset="-78"/>
            </a:endParaRPr>
          </a:p>
        </p:txBody>
      </p:sp>
      <p:sp>
        <p:nvSpPr>
          <p:cNvPr id="10244" name="Rectangle 4"/>
          <p:cNvSpPr>
            <a:spLocks noChangeArrowheads="1"/>
          </p:cNvSpPr>
          <p:nvPr/>
        </p:nvSpPr>
        <p:spPr bwMode="auto">
          <a:xfrm>
            <a:off x="3048000" y="533400"/>
            <a:ext cx="3375025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rtl="1">
              <a:spcBef>
                <a:spcPct val="20000"/>
              </a:spcBef>
            </a:pPr>
            <a:r>
              <a:rPr lang="ar-SA" sz="3600" b="1" dirty="0">
                <a:solidFill>
                  <a:srgbClr val="FF3399"/>
                </a:solidFill>
                <a:cs typeface="B Zar" panose="00000400000000000000" pitchFamily="2" charset="-78"/>
              </a:rPr>
              <a:t>مسئوليت مدير</a:t>
            </a:r>
          </a:p>
        </p:txBody>
      </p:sp>
    </p:spTree>
    <p:extLst>
      <p:ext uri="{BB962C8B-B14F-4D97-AF65-F5344CB8AC3E}">
        <p14:creationId xmlns:p14="http://schemas.microsoft.com/office/powerpoint/2010/main" val="2003442847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a-IR" b="1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  <a:t>خواسته </a:t>
            </a:r>
            <a:r>
              <a:rPr lang="fa-IR" b="1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  <a:t>های کارکنان از سازمان</a:t>
            </a:r>
            <a:r>
              <a:rPr lang="en-US" b="1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  <a:t/>
            </a:r>
            <a:br>
              <a:rPr lang="en-US" b="1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3399"/>
                </a:solidFill>
                <a:cs typeface="B Zar" panose="00000400000000000000" pitchFamily="2" charset="-78"/>
              </a:rPr>
            </a:br>
            <a:endParaRPr lang="en-US" dirty="0">
              <a:solidFill>
                <a:srgbClr val="FF3399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>
                <a:latin typeface="Monotype Corsiva" panose="03010101010201010101" pitchFamily="66" charset="0"/>
                <a:cs typeface="B Zar" panose="00000400000000000000" pitchFamily="2" charset="-78"/>
              </a:rPr>
              <a:t>1- پرداخت                  6- فرصت پیشرفت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>
                <a:latin typeface="Monotype Corsiva" panose="03010101010201010101" pitchFamily="66" charset="0"/>
                <a:cs typeface="B Zar" panose="00000400000000000000" pitchFamily="2" charset="-78"/>
              </a:rPr>
              <a:t>2- امنیت شغلی             7- راحتی و عدم خطر 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>
                <a:latin typeface="Monotype Corsiva" panose="03010101010201010101" pitchFamily="66" charset="0"/>
                <a:cs typeface="B Zar" panose="00000400000000000000" pitchFamily="2" charset="-78"/>
              </a:rPr>
              <a:t>3- همکاری سازگار         8- رهبری خوب و صالح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>
                <a:latin typeface="Monotype Corsiva" panose="03010101010201010101" pitchFamily="66" charset="0"/>
                <a:cs typeface="B Zar" panose="00000400000000000000" pitchFamily="2" charset="-78"/>
              </a:rPr>
              <a:t>4- اعتبار برای انجام کار   9- دستورات و راهنمایی</a:t>
            </a:r>
          </a:p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fa-IR" altLang="en-US" dirty="0">
                <a:latin typeface="Monotype Corsiva" panose="03010101010201010101" pitchFamily="66" charset="0"/>
                <a:cs typeface="B Zar" panose="00000400000000000000" pitchFamily="2" charset="-78"/>
              </a:rPr>
              <a:t>5- یک شغل با معنا              های قابل قبول </a:t>
            </a:r>
            <a:endParaRPr lang="en-US" altLang="en-US" dirty="0">
              <a:latin typeface="Monotype Corsiva" panose="03010101010201010101" pitchFamily="66" charset="0"/>
              <a:cs typeface="B Zar" panose="00000400000000000000" pitchFamily="2" charset="-78"/>
            </a:endParaRPr>
          </a:p>
          <a:p>
            <a:pPr algn="r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81030F-1ABB-45C2-93EC-E8559C957FD2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4552208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E73E6E-943D-4703-80AF-073906427F13}" type="slidenum">
              <a:rPr lang="en-US"/>
              <a:pPr/>
              <a:t>9</a:t>
            </a:fld>
            <a:endParaRPr lang="en-US"/>
          </a:p>
        </p:txBody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609600"/>
            <a:ext cx="7772400" cy="4114800"/>
          </a:xfrm>
        </p:spPr>
        <p:txBody>
          <a:bodyPr/>
          <a:lstStyle/>
          <a:p>
            <a:pPr algn="r" rtl="1">
              <a:lnSpc>
                <a:spcPct val="90000"/>
              </a:lnSpc>
              <a:buFontTx/>
              <a:buNone/>
            </a:pPr>
            <a:endParaRPr lang="ar-SA" dirty="0"/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ar-SA" b="1" dirty="0">
                <a:solidFill>
                  <a:srgbClr val="FF3399"/>
                </a:solidFill>
              </a:rPr>
              <a:t>تقسيم كار در يك سازمان ورزشي</a:t>
            </a:r>
          </a:p>
          <a:p>
            <a:pPr algn="r" rtl="1">
              <a:lnSpc>
                <a:spcPct val="90000"/>
              </a:lnSpc>
              <a:buFontTx/>
              <a:buNone/>
            </a:pPr>
            <a:endParaRPr lang="ar-SA" b="1" dirty="0">
              <a:solidFill>
                <a:srgbClr val="FF3399"/>
              </a:solidFill>
            </a:endParaRPr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ar-SA" dirty="0"/>
              <a:t>تقسيم كار در يك سازمان ورزشي يعني تركيب منطقي آن در بخشها ، تفويض اختيار و ايجاد هماهنگي و استقرار نظامهاي نظارتي براي كسب اطمينان از اين امر است كه همه افراد براي انجام هدفهاي سازمان با يك نظم و ترتيب و به </a:t>
            </a:r>
            <a:r>
              <a:rPr lang="ar-SA" dirty="0" smtClean="0"/>
              <a:t>طور</a:t>
            </a:r>
            <a:r>
              <a:rPr lang="fa-IR" dirty="0" smtClean="0"/>
              <a:t>متناسب </a:t>
            </a:r>
            <a:r>
              <a:rPr lang="ar-SA" dirty="0" smtClean="0"/>
              <a:t>كار </a:t>
            </a:r>
            <a:r>
              <a:rPr lang="ar-SA" dirty="0"/>
              <a:t>كنند.</a:t>
            </a:r>
          </a:p>
          <a:p>
            <a:pPr algn="r" rtl="1">
              <a:lnSpc>
                <a:spcPct val="90000"/>
              </a:lnSpc>
              <a:buFontTx/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1568625"/>
      </p:ext>
    </p:extLst>
  </p:cSld>
  <p:clrMapOvr>
    <a:masterClrMapping/>
  </p:clrMapOvr>
  <p:transition spd="med">
    <p:pull dir="ld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Times New Roman"/>
      </a:majorFont>
      <a:minorFont>
        <a:latin typeface="Times New Roman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  <a:cs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  <a:cs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1311</TotalTime>
  <Words>1288</Words>
  <Application>Microsoft Office PowerPoint</Application>
  <PresentationFormat>On-screen Show (4:3)</PresentationFormat>
  <Paragraphs>173</Paragraphs>
  <Slides>28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3" baseType="lpstr">
      <vt:lpstr>B Zar</vt:lpstr>
      <vt:lpstr>Monotype Corsiva</vt:lpstr>
      <vt:lpstr>Times New Roman</vt:lpstr>
      <vt:lpstr>Times New Roman (Arabic)</vt:lpstr>
      <vt:lpstr>Default Design</vt:lpstr>
      <vt:lpstr>PowerPoint Presentation</vt:lpstr>
      <vt:lpstr>PowerPoint Presentation</vt:lpstr>
      <vt:lpstr>PowerPoint Presentation</vt:lpstr>
      <vt:lpstr>تعریف رهبری </vt:lpstr>
      <vt:lpstr>PowerPoint Presentation</vt:lpstr>
      <vt:lpstr>PowerPoint Presentation</vt:lpstr>
      <vt:lpstr>PowerPoint Presentation</vt:lpstr>
      <vt:lpstr>خواسته های کارکنان از سازمان </vt:lpstr>
      <vt:lpstr>PowerPoint Presentation</vt:lpstr>
      <vt:lpstr>مديريت اداري از ديدگاه هنري فايول</vt:lpstr>
      <vt:lpstr>PowerPoint Presentation</vt:lpstr>
      <vt:lpstr>روابط انساني در مديريت  </vt:lpstr>
      <vt:lpstr> مک گریگورX , Yتئوری</vt:lpstr>
      <vt:lpstr>PowerPoint Presentation</vt:lpstr>
      <vt:lpstr>ویژگی های تئوری مازلو </vt:lpstr>
      <vt:lpstr>رفتار سازماني  </vt:lpstr>
      <vt:lpstr>سه پایه اصلی رفتار سازمانی </vt:lpstr>
      <vt:lpstr>ويژگيهاي رفتاري مدير سازمان ورزشي</vt:lpstr>
      <vt:lpstr>انواع سازمان</vt:lpstr>
      <vt:lpstr>ويژگيهاي رفتاري مدير سازمان ورزشي</vt:lpstr>
      <vt:lpstr>انواع سازمان</vt:lpstr>
      <vt:lpstr>PowerPoint Presentation</vt:lpstr>
      <vt:lpstr>PowerPoint Presentation</vt:lpstr>
      <vt:lpstr>PowerPoint Presentation</vt:lpstr>
      <vt:lpstr>PowerPoint Presentation</vt:lpstr>
      <vt:lpstr>اركان سازمان  </vt:lpstr>
      <vt:lpstr>اشكال گوناگون سازمان </vt:lpstr>
      <vt:lpstr>ويژگيهاي مشترك سازمانها</vt:lpstr>
    </vt:vector>
  </TitlesOfParts>
  <Company>active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rezaei</dc:creator>
  <cp:lastModifiedBy>almas</cp:lastModifiedBy>
  <cp:revision>106</cp:revision>
  <dcterms:created xsi:type="dcterms:W3CDTF">2006-09-10T13:58:03Z</dcterms:created>
  <dcterms:modified xsi:type="dcterms:W3CDTF">2020-05-03T08:26:10Z</dcterms:modified>
</cp:coreProperties>
</file>

<file path=docProps/thumbnail.jpeg>
</file>